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3"/>
  </p:notesMasterIdLst>
  <p:sldIdLst>
    <p:sldId id="273" r:id="rId2"/>
    <p:sldId id="269" r:id="rId3"/>
    <p:sldId id="268" r:id="rId4"/>
    <p:sldId id="317" r:id="rId5"/>
    <p:sldId id="271" r:id="rId6"/>
    <p:sldId id="274" r:id="rId7"/>
    <p:sldId id="275" r:id="rId8"/>
    <p:sldId id="276" r:id="rId9"/>
    <p:sldId id="277" r:id="rId10"/>
    <p:sldId id="359" r:id="rId11"/>
    <p:sldId id="315" r:id="rId12"/>
    <p:sldId id="316" r:id="rId13"/>
    <p:sldId id="339" r:id="rId14"/>
    <p:sldId id="340" r:id="rId15"/>
    <p:sldId id="302" r:id="rId16"/>
    <p:sldId id="303" r:id="rId17"/>
    <p:sldId id="304" r:id="rId18"/>
    <p:sldId id="341" r:id="rId19"/>
    <p:sldId id="342" r:id="rId20"/>
    <p:sldId id="305" r:id="rId21"/>
    <p:sldId id="306" r:id="rId22"/>
    <p:sldId id="307" r:id="rId23"/>
    <p:sldId id="308" r:id="rId24"/>
    <p:sldId id="309" r:id="rId25"/>
    <p:sldId id="343" r:id="rId26"/>
    <p:sldId id="344" r:id="rId27"/>
    <p:sldId id="345" r:id="rId28"/>
    <p:sldId id="322" r:id="rId29"/>
    <p:sldId id="323" r:id="rId30"/>
    <p:sldId id="324" r:id="rId31"/>
    <p:sldId id="325" r:id="rId32"/>
    <p:sldId id="346" r:id="rId33"/>
    <p:sldId id="347" r:id="rId34"/>
    <p:sldId id="348" r:id="rId35"/>
    <p:sldId id="349" r:id="rId36"/>
    <p:sldId id="350" r:id="rId37"/>
    <p:sldId id="351" r:id="rId38"/>
    <p:sldId id="290" r:id="rId39"/>
    <p:sldId id="357" r:id="rId40"/>
    <p:sldId id="358" r:id="rId41"/>
    <p:sldId id="326" r:id="rId42"/>
    <p:sldId id="327" r:id="rId43"/>
    <p:sldId id="355" r:id="rId44"/>
    <p:sldId id="356" r:id="rId45"/>
    <p:sldId id="352" r:id="rId46"/>
    <p:sldId id="353" r:id="rId47"/>
    <p:sldId id="354" r:id="rId48"/>
    <p:sldId id="281" r:id="rId49"/>
    <p:sldId id="318" r:id="rId50"/>
    <p:sldId id="282" r:id="rId51"/>
    <p:sldId id="283" r:id="rId52"/>
  </p:sldIdLst>
  <p:sldSz cx="12190413" cy="6859588"/>
  <p:notesSz cx="6858000" cy="9144000"/>
  <p:embeddedFontLst>
    <p:embeddedFont>
      <p:font typeface="맑은 고딕" pitchFamily="50" charset="-127"/>
      <p:regular r:id="rId54"/>
      <p:bold r:id="rId55"/>
    </p:embeddedFont>
  </p:embeddedFontLst>
  <p:defaultTextStyle>
    <a:defPPr>
      <a:defRPr lang="ko-KR"/>
    </a:defPPr>
    <a:lvl1pPr marL="0" algn="l" defTabSz="1088502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251" algn="l" defTabSz="1088502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502" algn="l" defTabSz="1088502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753" algn="l" defTabSz="1088502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61" autoAdjust="0"/>
    <p:restoredTop sz="94660"/>
  </p:normalViewPr>
  <p:slideViewPr>
    <p:cSldViewPr>
      <p:cViewPr>
        <p:scale>
          <a:sx n="100" d="100"/>
          <a:sy n="100" d="100"/>
        </p:scale>
        <p:origin x="-756" y="-558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359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60476B-7767-43F1-BD2B-189DBF7FCA85}" type="datetimeFigureOut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4C48C6-98C5-4D98-9909-F48C882A1D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928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502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251" algn="l" defTabSz="1088502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502" algn="l" defTabSz="1088502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753" algn="l" defTabSz="1088502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4C48C6-98C5-4D98-9909-F48C882A1D3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368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281" y="2130919"/>
            <a:ext cx="10361851" cy="147036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562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2BF28-79F0-42CA-941D-A6DF04A74F85}" type="datetimeFigureOut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72C92-1005-47C3-9F1C-BE96EF92EE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21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2BF28-79F0-42CA-941D-A6DF04A74F85}" type="datetimeFigureOut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72C92-1005-47C3-9F1C-BE96EF92EE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738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8049" y="274702"/>
            <a:ext cx="2742843" cy="585288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21" y="274702"/>
            <a:ext cx="8025355" cy="585288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2BF28-79F0-42CA-941D-A6DF04A74F85}" type="datetimeFigureOut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72C92-1005-47C3-9F1C-BE96EF92EE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6233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3">
            <a:extLst>
              <a:ext uri="{FF2B5EF4-FFF2-40B4-BE49-F238E27FC236}">
                <a16:creationId xmlns:a16="http://schemas.microsoft.com/office/drawing/2014/main" xmlns="" id="{FDD2DD4E-8F6B-43BE-98A8-6926B7B51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479" y="6357825"/>
            <a:ext cx="2742843" cy="365210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F74EF45-C88B-431E-9CBD-81B78A82DB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89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2BF28-79F0-42CA-941D-A6DF04A74F85}" type="datetimeFigureOut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72C92-1005-47C3-9F1C-BE96EF92EE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445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2959" y="4407921"/>
            <a:ext cx="10361851" cy="1362390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2959" y="2907387"/>
            <a:ext cx="10361851" cy="150053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442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850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275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7700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125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6550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097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5400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2BF28-79F0-42CA-941D-A6DF04A74F85}" type="datetimeFigureOut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72C92-1005-47C3-9F1C-BE96EF92EE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250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21" y="1600571"/>
            <a:ext cx="5384099" cy="4527011"/>
          </a:xfrm>
        </p:spPr>
        <p:txBody>
          <a:bodyPr/>
          <a:lstStyle>
            <a:lvl1pPr>
              <a:defRPr sz="3300"/>
            </a:lvl1pPr>
            <a:lvl2pPr>
              <a:defRPr sz="29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6793" y="1600571"/>
            <a:ext cx="5384099" cy="4527011"/>
          </a:xfrm>
        </p:spPr>
        <p:txBody>
          <a:bodyPr/>
          <a:lstStyle>
            <a:lvl1pPr>
              <a:defRPr sz="3300"/>
            </a:lvl1pPr>
            <a:lvl2pPr>
              <a:defRPr sz="29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2BF28-79F0-42CA-941D-A6DF04A74F85}" type="datetimeFigureOut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72C92-1005-47C3-9F1C-BE96EF92EE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022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535469"/>
            <a:ext cx="5386216" cy="639910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521" y="2175379"/>
            <a:ext cx="5386216" cy="3952203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561" y="1535469"/>
            <a:ext cx="5388332" cy="639910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561" y="2175379"/>
            <a:ext cx="5388332" cy="3952203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2BF28-79F0-42CA-941D-A6DF04A74F85}" type="datetimeFigureOut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72C92-1005-47C3-9F1C-BE96EF92EE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01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2BF28-79F0-42CA-941D-A6DF04A74F85}" type="datetimeFigureOut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72C92-1005-47C3-9F1C-BE96EF92EE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282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2BF28-79F0-42CA-941D-A6DF04A74F85}" type="datetimeFigureOut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72C92-1005-47C3-9F1C-BE96EF92EE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869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3113"/>
            <a:ext cx="4010562" cy="1162319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113" y="273114"/>
            <a:ext cx="6814779" cy="5854468"/>
          </a:xfrm>
        </p:spPr>
        <p:txBody>
          <a:bodyPr/>
          <a:lstStyle>
            <a:lvl1pPr>
              <a:defRPr sz="3800"/>
            </a:lvl1pPr>
            <a:lvl2pPr>
              <a:defRPr sz="33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521" y="1435433"/>
            <a:ext cx="4010562" cy="4692149"/>
          </a:xfrm>
        </p:spPr>
        <p:txBody>
          <a:bodyPr/>
          <a:lstStyle>
            <a:lvl1pPr marL="0" indent="0">
              <a:buNone/>
              <a:defRPr sz="1700"/>
            </a:lvl1pPr>
            <a:lvl2pPr marL="544251" indent="0">
              <a:buNone/>
              <a:defRPr sz="1400"/>
            </a:lvl2pPr>
            <a:lvl3pPr marL="1088502" indent="0">
              <a:buNone/>
              <a:defRPr sz="1200"/>
            </a:lvl3pPr>
            <a:lvl4pPr marL="1632753" indent="0">
              <a:buNone/>
              <a:defRPr sz="1100"/>
            </a:lvl4pPr>
            <a:lvl5pPr marL="2177004" indent="0">
              <a:buNone/>
              <a:defRPr sz="1100"/>
            </a:lvl5pPr>
            <a:lvl6pPr marL="2721254" indent="0">
              <a:buNone/>
              <a:defRPr sz="1100"/>
            </a:lvl6pPr>
            <a:lvl7pPr marL="3265505" indent="0">
              <a:buNone/>
              <a:defRPr sz="1100"/>
            </a:lvl7pPr>
            <a:lvl8pPr marL="3809756" indent="0">
              <a:buNone/>
              <a:defRPr sz="1100"/>
            </a:lvl8pPr>
            <a:lvl9pPr marL="4354007" indent="0">
              <a:buNone/>
              <a:defRPr sz="1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2BF28-79F0-42CA-941D-A6DF04A74F85}" type="datetimeFigureOut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72C92-1005-47C3-9F1C-BE96EF92EE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541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406" y="4801712"/>
            <a:ext cx="7314248" cy="566869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406" y="612917"/>
            <a:ext cx="7314248" cy="4115753"/>
          </a:xfrm>
        </p:spPr>
        <p:txBody>
          <a:bodyPr/>
          <a:lstStyle>
            <a:lvl1pPr marL="0" indent="0">
              <a:buNone/>
              <a:defRPr sz="3800"/>
            </a:lvl1pPr>
            <a:lvl2pPr marL="544251" indent="0">
              <a:buNone/>
              <a:defRPr sz="3300"/>
            </a:lvl2pPr>
            <a:lvl3pPr marL="1088502" indent="0">
              <a:buNone/>
              <a:defRPr sz="2900"/>
            </a:lvl3pPr>
            <a:lvl4pPr marL="1632753" indent="0">
              <a:buNone/>
              <a:defRPr sz="2400"/>
            </a:lvl4pPr>
            <a:lvl5pPr marL="2177004" indent="0">
              <a:buNone/>
              <a:defRPr sz="2400"/>
            </a:lvl5pPr>
            <a:lvl6pPr marL="2721254" indent="0">
              <a:buNone/>
              <a:defRPr sz="2400"/>
            </a:lvl6pPr>
            <a:lvl7pPr marL="3265505" indent="0">
              <a:buNone/>
              <a:defRPr sz="2400"/>
            </a:lvl7pPr>
            <a:lvl8pPr marL="3809756" indent="0">
              <a:buNone/>
              <a:defRPr sz="2400"/>
            </a:lvl8pPr>
            <a:lvl9pPr marL="4354007" indent="0">
              <a:buNone/>
              <a:defRPr sz="24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406" y="5368581"/>
            <a:ext cx="7314248" cy="805048"/>
          </a:xfrm>
        </p:spPr>
        <p:txBody>
          <a:bodyPr/>
          <a:lstStyle>
            <a:lvl1pPr marL="0" indent="0">
              <a:buNone/>
              <a:defRPr sz="1700"/>
            </a:lvl1pPr>
            <a:lvl2pPr marL="544251" indent="0">
              <a:buNone/>
              <a:defRPr sz="1400"/>
            </a:lvl2pPr>
            <a:lvl3pPr marL="1088502" indent="0">
              <a:buNone/>
              <a:defRPr sz="1200"/>
            </a:lvl3pPr>
            <a:lvl4pPr marL="1632753" indent="0">
              <a:buNone/>
              <a:defRPr sz="1100"/>
            </a:lvl4pPr>
            <a:lvl5pPr marL="2177004" indent="0">
              <a:buNone/>
              <a:defRPr sz="1100"/>
            </a:lvl5pPr>
            <a:lvl6pPr marL="2721254" indent="0">
              <a:buNone/>
              <a:defRPr sz="1100"/>
            </a:lvl6pPr>
            <a:lvl7pPr marL="3265505" indent="0">
              <a:buNone/>
              <a:defRPr sz="1100"/>
            </a:lvl7pPr>
            <a:lvl8pPr marL="3809756" indent="0">
              <a:buNone/>
              <a:defRPr sz="1100"/>
            </a:lvl8pPr>
            <a:lvl9pPr marL="4354007" indent="0">
              <a:buNone/>
              <a:defRPr sz="1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2BF28-79F0-42CA-941D-A6DF04A74F85}" type="datetimeFigureOut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72C92-1005-47C3-9F1C-BE96EF92EE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308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274701"/>
            <a:ext cx="10971372" cy="1143265"/>
          </a:xfrm>
          <a:prstGeom prst="rect">
            <a:avLst/>
          </a:prstGeom>
        </p:spPr>
        <p:txBody>
          <a:bodyPr vert="horz" lIns="108850" tIns="54425" rIns="108850" bIns="54425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600571"/>
            <a:ext cx="10971372" cy="4527011"/>
          </a:xfrm>
          <a:prstGeom prst="rect">
            <a:avLst/>
          </a:prstGeom>
        </p:spPr>
        <p:txBody>
          <a:bodyPr vert="horz" lIns="108850" tIns="54425" rIns="108850" bIns="54425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357822"/>
            <a:ext cx="2844430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2BF28-79F0-42CA-941D-A6DF04A74F85}" type="datetimeFigureOut">
              <a:rPr lang="ko-KR" altLang="en-US" smtClean="0"/>
              <a:t>2018-08-02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8" y="6357822"/>
            <a:ext cx="3860297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72C92-1005-47C3-9F1C-BE96EF92EE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017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1088502" rtl="0" eaLnBrk="1" latinLnBrk="1" hangingPunct="1">
        <a:spcBef>
          <a:spcPct val="0"/>
        </a:spcBef>
        <a:buNone/>
        <a:defRPr sz="5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8188" indent="-408188" algn="l" defTabSz="1088502" rtl="0" eaLnBrk="1" latinLnBrk="1" hangingPunct="1">
        <a:spcBef>
          <a:spcPct val="20000"/>
        </a:spcBef>
        <a:buFont typeface="Arial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1pPr>
      <a:lvl2pPr marL="884408" indent="-340157" algn="l" defTabSz="1088502" rtl="0" eaLnBrk="1" latinLnBrk="1" hangingPunct="1">
        <a:spcBef>
          <a:spcPct val="20000"/>
        </a:spcBef>
        <a:buFont typeface="Arial" pitchFamily="34" charset="0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360627" indent="-272125" algn="l" defTabSz="1088502" rtl="0" eaLnBrk="1" latinLnBrk="1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904878" indent="-272125" algn="l" defTabSz="1088502" rtl="0" eaLnBrk="1" latinLnBrk="1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9129" indent="-272125" algn="l" defTabSz="1088502" rtl="0" eaLnBrk="1" latinLnBrk="1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380" indent="-272125" algn="l" defTabSz="1088502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631" indent="-272125" algn="l" defTabSz="1088502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882" indent="-272125" algn="l" defTabSz="1088502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132" indent="-272125" algn="l" defTabSz="1088502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8850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51" algn="l" defTabSz="108850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02" algn="l" defTabSz="108850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753" algn="l" defTabSz="108850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004" algn="l" defTabSz="108850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254" algn="l" defTabSz="108850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505" algn="l" defTabSz="108850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756" algn="l" defTabSz="108850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007" algn="l" defTabSz="108850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9.jpg"/><Relationship Id="rId5" Type="http://schemas.openxmlformats.org/officeDocument/2006/relationships/image" Target="../media/image118.jpg"/><Relationship Id="rId4" Type="http://schemas.openxmlformats.org/officeDocument/2006/relationships/image" Target="../media/image117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7" Type="http://schemas.openxmlformats.org/officeDocument/2006/relationships/image" Target="../media/image125.jp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4.jpg"/><Relationship Id="rId5" Type="http://schemas.openxmlformats.org/officeDocument/2006/relationships/image" Target="../media/image123.jpg"/><Relationship Id="rId4" Type="http://schemas.openxmlformats.org/officeDocument/2006/relationships/image" Target="../media/image122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0.jpg"/><Relationship Id="rId5" Type="http://schemas.openxmlformats.org/officeDocument/2006/relationships/image" Target="../media/image129.jpeg"/><Relationship Id="rId4" Type="http://schemas.openxmlformats.org/officeDocument/2006/relationships/image" Target="../media/image128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file:///C:\Users\ict-07\Desktop\&#53685;&#54633;2.mp4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2" Type="http://schemas.openxmlformats.org/officeDocument/2006/relationships/image" Target="../media/image7.jpe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jpe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4797946"/>
            <a:ext cx="12190413" cy="20616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" y="272646"/>
            <a:ext cx="536643" cy="13080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11" name="제목 2">
            <a:extLst>
              <a:ext uri="{FF2B5EF4-FFF2-40B4-BE49-F238E27FC236}">
                <a16:creationId xmlns:a16="http://schemas.microsoft.com/office/drawing/2014/main" xmlns="" id="{8CDB16BB-79AD-45AF-9873-4B4D5807D0FB}"/>
              </a:ext>
            </a:extLst>
          </p:cNvPr>
          <p:cNvSpPr txBox="1">
            <a:spLocks/>
          </p:cNvSpPr>
          <p:nvPr/>
        </p:nvSpPr>
        <p:spPr>
          <a:xfrm>
            <a:off x="536627" y="535226"/>
            <a:ext cx="7460255" cy="1526416"/>
          </a:xfrm>
          <a:prstGeom prst="rect">
            <a:avLst/>
          </a:prstGeom>
        </p:spPr>
        <p:txBody>
          <a:bodyPr vert="horz" lIns="108850" tIns="54425" rIns="108850" bIns="54425" rtlCol="0" anchor="ctr">
            <a:noAutofit/>
          </a:bodyPr>
          <a:lstStyle>
            <a:lvl1pPr algn="ctr" defTabSz="1088502" rtl="0" eaLnBrk="1" latinLnBrk="1" hangingPunct="1">
              <a:spcBef>
                <a:spcPct val="0"/>
              </a:spcBef>
              <a:buNone/>
              <a:defRPr sz="5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Vision Co. Groupware</a:t>
            </a:r>
            <a:endParaRPr lang="ko-KR" altLang="en-US" sz="7200" b="1" dirty="0">
              <a:solidFill>
                <a:srgbClr val="B624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53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8CDB16BB-79AD-45AF-9873-4B4D5807D0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27454" y="-242614"/>
            <a:ext cx="4657158" cy="152641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3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레이아웃</a:t>
            </a:r>
            <a:endParaRPr lang="ko-KR" altLang="en-US" sz="3500" dirty="0">
              <a:solidFill>
                <a:srgbClr val="B62448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 rot="19582280">
            <a:off x="11922091" y="-575740"/>
            <a:ext cx="536643" cy="13080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30" y="909514"/>
            <a:ext cx="10585176" cy="563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 rot="13319693">
            <a:off x="-1713683" y="5765040"/>
            <a:ext cx="3586364" cy="1817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10630" y="1269554"/>
            <a:ext cx="1109522" cy="26642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566814" y="1629594"/>
            <a:ext cx="2736304" cy="1800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309195" y="1629594"/>
            <a:ext cx="2736304" cy="1800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576289" y="3725570"/>
            <a:ext cx="2736304" cy="1800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375126" y="3725570"/>
            <a:ext cx="2736304" cy="1800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255446" y="3717826"/>
            <a:ext cx="2736304" cy="1800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578753" y="880939"/>
            <a:ext cx="93610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87094" y="1730898"/>
            <a:ext cx="146062" cy="133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090120" y="3725570"/>
            <a:ext cx="146062" cy="133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779965" y="1732081"/>
            <a:ext cx="146062" cy="133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7914145" y="3735095"/>
            <a:ext cx="146062" cy="133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0741818" y="3732443"/>
            <a:ext cx="146062" cy="133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03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 rot="1332497">
            <a:off x="9768384" y="-1508556"/>
            <a:ext cx="6902381" cy="27318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xmlns="" id="{8CDB16BB-79AD-45AF-9873-4B4D5807D0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326" y="-318013"/>
            <a:ext cx="5017198" cy="152641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핵심 구현 </a:t>
            </a:r>
            <a:r>
              <a:rPr lang="ko-KR" altLang="en-US" sz="3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기능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기안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서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</a:t>
            </a:r>
            <a:endParaRPr lang="ko-KR" altLang="en-US" sz="3500" dirty="0">
              <a:solidFill>
                <a:srgbClr val="B62448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" y="272646"/>
            <a:ext cx="536643" cy="13080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5" name="직사각형 4"/>
          <p:cNvSpPr/>
          <p:nvPr/>
        </p:nvSpPr>
        <p:spPr>
          <a:xfrm rot="16476047">
            <a:off x="8186340" y="2767569"/>
            <a:ext cx="11982142" cy="45608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94606" y="1182728"/>
            <a:ext cx="6840760" cy="1152128"/>
          </a:xfrm>
          <a:prstGeom prst="rect">
            <a:avLst/>
          </a:prstGeom>
        </p:spPr>
        <p:txBody>
          <a:bodyPr>
            <a:normAutofit/>
          </a:bodyPr>
          <a:lstStyle>
            <a:lvl1pPr marL="408188" indent="-408188" algn="l" defTabSz="108850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4408" indent="-340157" algn="l" defTabSz="108850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60627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4878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49129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380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631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882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132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ko-KR" altLang="en-US" sz="2100" dirty="0" smtClean="0"/>
              <a:t>직급에 따라</a:t>
            </a:r>
            <a:endParaRPr lang="en-US" altLang="ko-KR" sz="2100" dirty="0" smtClean="0"/>
          </a:p>
          <a:p>
            <a:pPr marL="933420" lvl="1" indent="-457200">
              <a:buFont typeface="Arial" pitchFamily="34" charset="0"/>
              <a:buChar char="•"/>
            </a:pPr>
            <a:r>
              <a:rPr lang="ko-KR" altLang="en-US" sz="1100" dirty="0"/>
              <a:t>자신의 글만 보이기</a:t>
            </a:r>
            <a:r>
              <a:rPr lang="en-US" altLang="ko-KR" sz="1100" dirty="0"/>
              <a:t>(</a:t>
            </a:r>
            <a:r>
              <a:rPr lang="ko-KR" altLang="en-US" sz="1100" dirty="0"/>
              <a:t>사원</a:t>
            </a:r>
            <a:r>
              <a:rPr lang="en-US" altLang="ko-KR" sz="1100" dirty="0"/>
              <a:t>, </a:t>
            </a:r>
            <a:r>
              <a:rPr lang="ko-KR" altLang="en-US" sz="1100" dirty="0"/>
              <a:t>대리</a:t>
            </a:r>
            <a:r>
              <a:rPr lang="en-US" altLang="ko-KR" sz="1100" dirty="0"/>
              <a:t>)</a:t>
            </a:r>
          </a:p>
          <a:p>
            <a:pPr marL="933420" lvl="1" indent="-457200">
              <a:buFont typeface="Arial" pitchFamily="34" charset="0"/>
              <a:buChar char="•"/>
            </a:pPr>
            <a:r>
              <a:rPr lang="ko-KR" altLang="en-US" sz="1100" dirty="0"/>
              <a:t>자신이 팀장이면서 같은 부서일 때</a:t>
            </a:r>
            <a:r>
              <a:rPr lang="en-US" altLang="ko-KR" sz="1100" dirty="0"/>
              <a:t> </a:t>
            </a:r>
            <a:r>
              <a:rPr lang="ko-KR" altLang="en-US" sz="1100" dirty="0"/>
              <a:t>자신 보다 후임의 글</a:t>
            </a:r>
            <a:endParaRPr lang="en-US" altLang="ko-KR" sz="1100" dirty="0"/>
          </a:p>
          <a:p>
            <a:pPr marL="933420" lvl="1" indent="-457200">
              <a:buFont typeface="Arial" pitchFamily="34" charset="0"/>
              <a:buChar char="•"/>
            </a:pPr>
            <a:r>
              <a:rPr lang="ko-KR" altLang="en-US" sz="1100" dirty="0"/>
              <a:t>자신이 부장 또는 사장일 때 전체 글</a:t>
            </a:r>
            <a:endParaRPr lang="en-US" altLang="ko-KR" sz="1100" dirty="0"/>
          </a:p>
          <a:p>
            <a:pPr marL="476220" lvl="1" indent="0">
              <a:buNone/>
            </a:pPr>
            <a:endParaRPr lang="en-US" altLang="ko-KR" sz="1100" dirty="0" smtClean="0"/>
          </a:p>
          <a:p>
            <a:pPr marL="0" indent="0">
              <a:buFont typeface="Arial" pitchFamily="34" charset="0"/>
              <a:buNone/>
            </a:pPr>
            <a:endParaRPr lang="en-US" altLang="ko-KR" sz="18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155" y="2728375"/>
            <a:ext cx="6326380" cy="2904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5055728" y="3623526"/>
            <a:ext cx="1800200" cy="1224137"/>
          </a:xfrm>
          <a:prstGeom prst="roundRect">
            <a:avLst/>
          </a:prstGeom>
          <a:solidFill>
            <a:schemeClr val="accent6"/>
          </a:solidFill>
          <a:ln w="889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solidFill>
                  <a:schemeClr val="bg1"/>
                </a:solidFill>
              </a:rPr>
              <a:t>bsh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영업부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사원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212" y="2278127"/>
            <a:ext cx="5817713" cy="4508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모서리가 둥근 직사각형 12"/>
          <p:cNvSpPr/>
          <p:nvPr/>
        </p:nvSpPr>
        <p:spPr>
          <a:xfrm>
            <a:off x="5020248" y="3623525"/>
            <a:ext cx="1800200" cy="1224137"/>
          </a:xfrm>
          <a:prstGeom prst="roundRect">
            <a:avLst/>
          </a:prstGeom>
          <a:solidFill>
            <a:schemeClr val="accent6"/>
          </a:solidFill>
          <a:ln w="889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Teamjang2</a:t>
            </a: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영업부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팀장</a:t>
            </a:r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46" y="2241602"/>
            <a:ext cx="5904656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5055728" y="3777548"/>
            <a:ext cx="1440160" cy="916090"/>
          </a:xfrm>
          <a:prstGeom prst="roundRect">
            <a:avLst/>
          </a:prstGeom>
          <a:solidFill>
            <a:schemeClr val="accent6"/>
          </a:solidFill>
          <a:ln w="889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solidFill>
                  <a:schemeClr val="bg1"/>
                </a:solidFill>
              </a:rPr>
              <a:t>ksg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사장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 err="1" smtClean="0">
                <a:solidFill>
                  <a:schemeClr val="bg1"/>
                </a:solidFill>
              </a:rPr>
              <a:t>생산</a:t>
            </a:r>
            <a:r>
              <a:rPr lang="ko-KR" altLang="en-US" b="1" dirty="0" err="1">
                <a:solidFill>
                  <a:schemeClr val="bg1"/>
                </a:solidFill>
              </a:rPr>
              <a:t>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83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0"/>
                            </p:stCondLst>
                            <p:childTnLst>
                              <p:par>
                                <p:cTn id="20" presetID="10" presetClass="exit" presetSubtype="0" fill="hold" grpId="1" nodeType="after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500"/>
                            </p:stCondLst>
                            <p:childTnLst>
                              <p:par>
                                <p:cTn id="24" presetID="10" presetClass="exit" presetSubtype="0" fill="hold" nodeType="after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9500"/>
                            </p:stCondLst>
                            <p:childTnLst>
                              <p:par>
                                <p:cTn id="34" presetID="10" presetClass="exit" presetSubtype="0" fill="hold" grpId="1" nodeType="after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3" grpId="1" animBg="1"/>
      <p:bldP spid="15" grpId="0" animBg="1"/>
      <p:bldP spid="1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 rot="1332497">
            <a:off x="9768384" y="-1508556"/>
            <a:ext cx="6902381" cy="27318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xmlns="" id="{8CDB16BB-79AD-45AF-9873-4B4D5807D0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326" y="-318013"/>
            <a:ext cx="5017198" cy="152641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핵심 구현 </a:t>
            </a:r>
            <a:r>
              <a:rPr lang="ko-KR" altLang="en-US" sz="3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기능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기안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서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</a:t>
            </a:r>
            <a:endParaRPr lang="ko-KR" altLang="en-US" sz="3500" dirty="0">
              <a:solidFill>
                <a:srgbClr val="B62448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" y="272646"/>
            <a:ext cx="536643" cy="13080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5" name="직사각형 4"/>
          <p:cNvSpPr/>
          <p:nvPr/>
        </p:nvSpPr>
        <p:spPr>
          <a:xfrm rot="16476047">
            <a:off x="8186340" y="2767569"/>
            <a:ext cx="11982142" cy="45608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89710" y="1259064"/>
            <a:ext cx="799288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결재 상태에 따라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같은 부서 팀장이거나 부장이나 사장에게 결재요청</a:t>
            </a:r>
            <a:r>
              <a:rPr lang="en-US" altLang="ko-KR" sz="1400" dirty="0" smtClean="0"/>
              <a:t>)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sz="1500" dirty="0" smtClean="0"/>
              <a:t>- </a:t>
            </a:r>
            <a:r>
              <a:rPr lang="ko-KR" altLang="en-US" sz="1500" dirty="0" smtClean="0"/>
              <a:t>결재 진행 중이거나 결재 반려 일 때 진행 중 목록으로</a:t>
            </a:r>
            <a:endParaRPr lang="en-US" altLang="ko-KR" sz="1500" dirty="0" smtClean="0"/>
          </a:p>
          <a:p>
            <a:r>
              <a:rPr lang="en-US" altLang="ko-KR" sz="1500" dirty="0"/>
              <a:t>	</a:t>
            </a:r>
            <a:r>
              <a:rPr lang="en-US" altLang="ko-KR" sz="1500" dirty="0" smtClean="0"/>
              <a:t>- </a:t>
            </a:r>
            <a:r>
              <a:rPr lang="ko-KR" altLang="en-US" sz="1500" dirty="0" smtClean="0"/>
              <a:t>결재 승인일 때 완료된 목록으로</a:t>
            </a:r>
            <a:endParaRPr lang="ko-KR" altLang="en-US" sz="1500" dirty="0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575" y="2779762"/>
            <a:ext cx="4541755" cy="3242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824" y="2769568"/>
            <a:ext cx="4898631" cy="3140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523" y="3523581"/>
            <a:ext cx="4492676" cy="1688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11" y="2769568"/>
            <a:ext cx="5062482" cy="3123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11" y="3069362"/>
            <a:ext cx="5397467" cy="2605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직사각형 31"/>
          <p:cNvSpPr/>
          <p:nvPr/>
        </p:nvSpPr>
        <p:spPr>
          <a:xfrm flipV="1">
            <a:off x="3248458" y="4100915"/>
            <a:ext cx="4308990" cy="1938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4294180" y="5692694"/>
            <a:ext cx="332490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254252" y="3501036"/>
            <a:ext cx="4293219" cy="225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4631044" y="5600313"/>
            <a:ext cx="328684" cy="14117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254252" y="3922040"/>
            <a:ext cx="5137395" cy="200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23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"/>
                            </p:stCondLst>
                            <p:childTnLst>
                              <p:par>
                                <p:cTn id="1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13319693">
            <a:off x="-1713683" y="5765040"/>
            <a:ext cx="3586364" cy="1817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xmlns="" id="{8CDB16BB-79AD-45AF-9873-4B4D5807D0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27454" y="-242614"/>
            <a:ext cx="4657158" cy="152641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3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레이아웃</a:t>
            </a:r>
            <a:endParaRPr lang="ko-KR" altLang="en-US" sz="3500" dirty="0">
              <a:solidFill>
                <a:srgbClr val="B62448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 rot="19582280">
            <a:off x="11922091" y="-575740"/>
            <a:ext cx="536643" cy="13080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4103" name="직사각형 4102"/>
          <p:cNvSpPr/>
          <p:nvPr/>
        </p:nvSpPr>
        <p:spPr>
          <a:xfrm>
            <a:off x="9695606" y="1629594"/>
            <a:ext cx="2016224" cy="482055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 smtClean="0">
                <a:solidFill>
                  <a:schemeClr val="tx1"/>
                </a:solidFill>
              </a:rPr>
              <a:t>기안서 진행 중 폼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endParaRPr lang="en-US" altLang="ko-KR" sz="1050" dirty="0" smtClean="0">
              <a:solidFill>
                <a:schemeClr val="tx1"/>
              </a:solidFill>
            </a:endParaRPr>
          </a:p>
          <a:p>
            <a:r>
              <a:rPr lang="ko-KR" altLang="en-US" sz="1050" dirty="0" smtClean="0">
                <a:solidFill>
                  <a:schemeClr val="tx1"/>
                </a:solidFill>
              </a:rPr>
              <a:t>결재 진행 중</a:t>
            </a:r>
            <a:r>
              <a:rPr lang="en-US" altLang="ko-KR" sz="1050" dirty="0" smtClean="0">
                <a:solidFill>
                  <a:schemeClr val="tx1"/>
                </a:solidFill>
              </a:rPr>
              <a:t>, </a:t>
            </a:r>
            <a:r>
              <a:rPr lang="ko-KR" altLang="en-US" sz="1050" dirty="0" smtClean="0">
                <a:solidFill>
                  <a:schemeClr val="tx1"/>
                </a:solidFill>
              </a:rPr>
              <a:t>결재반려의 글 나타냄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r>
              <a:rPr lang="ko-KR" altLang="en-US" sz="1050" dirty="0" smtClean="0">
                <a:solidFill>
                  <a:schemeClr val="tx1"/>
                </a:solidFill>
              </a:rPr>
              <a:t>글 확인</a:t>
            </a:r>
            <a:r>
              <a:rPr lang="en-US" altLang="ko-KR" sz="1050" dirty="0" smtClean="0">
                <a:solidFill>
                  <a:schemeClr val="tx1"/>
                </a:solidFill>
              </a:rPr>
              <a:t>, </a:t>
            </a:r>
            <a:r>
              <a:rPr lang="ko-KR" altLang="en-US" sz="1050" dirty="0" smtClean="0">
                <a:solidFill>
                  <a:schemeClr val="tx1"/>
                </a:solidFill>
              </a:rPr>
              <a:t>수정</a:t>
            </a:r>
            <a:r>
              <a:rPr lang="en-US" altLang="ko-KR" sz="1050" dirty="0" smtClean="0">
                <a:solidFill>
                  <a:schemeClr val="tx1"/>
                </a:solidFill>
              </a:rPr>
              <a:t>, </a:t>
            </a:r>
            <a:r>
              <a:rPr lang="ko-KR" altLang="en-US" sz="1050" dirty="0" smtClean="0">
                <a:solidFill>
                  <a:schemeClr val="tx1"/>
                </a:solidFill>
              </a:rPr>
              <a:t>삭제 기능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r>
              <a:rPr lang="ko-KR" altLang="en-US" sz="1050" dirty="0" smtClean="0">
                <a:solidFill>
                  <a:schemeClr val="tx1"/>
                </a:solidFill>
              </a:rPr>
              <a:t>수정과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ko-KR" altLang="en-US" sz="1050" dirty="0" smtClean="0">
                <a:solidFill>
                  <a:schemeClr val="tx1"/>
                </a:solidFill>
              </a:rPr>
              <a:t>삭제 기능은 로그인한 아이디와 작성된 글의 아이디가 같을 때만 활성화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7" y="1125538"/>
            <a:ext cx="9361040" cy="3877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8078815" y="2036242"/>
            <a:ext cx="675479" cy="2160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7552458" y="1675964"/>
            <a:ext cx="720080" cy="288032"/>
          </a:xfrm>
          <a:prstGeom prst="wedgeRoundRectCallout">
            <a:avLst>
              <a:gd name="adj1" fmla="val 35115"/>
              <a:gd name="adj2" fmla="val 102059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/>
              <a:t>보기</a:t>
            </a:r>
            <a:endParaRPr lang="ko-KR" altLang="en-US" sz="1500" dirty="0"/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7907935" y="2434151"/>
            <a:ext cx="720080" cy="315890"/>
          </a:xfrm>
          <a:prstGeom prst="wedgeRoundRectCallout">
            <a:avLst>
              <a:gd name="adj1" fmla="val 20272"/>
              <a:gd name="adj2" fmla="val -123500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/>
              <a:t>수</a:t>
            </a:r>
            <a:r>
              <a:rPr lang="ko-KR" altLang="en-US" sz="1500" dirty="0"/>
              <a:t>정</a:t>
            </a:r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8543478" y="1684348"/>
            <a:ext cx="720080" cy="288032"/>
          </a:xfrm>
          <a:prstGeom prst="wedgeRoundRectCallout">
            <a:avLst>
              <a:gd name="adj1" fmla="val -35799"/>
              <a:gd name="adj2" fmla="val 93814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/>
              <a:t>삭제</a:t>
            </a:r>
            <a:endParaRPr lang="ko-KR" altLang="en-US" sz="15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97" y="1568505"/>
            <a:ext cx="5464572" cy="3406486"/>
          </a:xfrm>
          <a:prstGeom prst="rect">
            <a:avLst/>
          </a:prstGeom>
          <a:noFill/>
          <a:ln w="63500" cap="flat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152" y="2268632"/>
            <a:ext cx="5526832" cy="3733641"/>
          </a:xfrm>
          <a:prstGeom prst="rect">
            <a:avLst/>
          </a:prstGeom>
          <a:noFill/>
          <a:ln w="6350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872" y="3159049"/>
            <a:ext cx="4276725" cy="1209675"/>
          </a:xfrm>
          <a:prstGeom prst="rect">
            <a:avLst/>
          </a:prstGeom>
          <a:noFill/>
          <a:ln w="63500">
            <a:solidFill>
              <a:schemeClr val="tx2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017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20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8CDB16BB-79AD-45AF-9873-4B4D5807D0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27454" y="-242614"/>
            <a:ext cx="4657158" cy="152641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3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레이아웃</a:t>
            </a:r>
            <a:endParaRPr lang="ko-KR" altLang="en-US" sz="3500" dirty="0">
              <a:solidFill>
                <a:srgbClr val="B62448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 rot="19582280">
            <a:off x="11922091" y="-575740"/>
            <a:ext cx="536643" cy="13080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4103" name="직사각형 4102"/>
          <p:cNvSpPr/>
          <p:nvPr/>
        </p:nvSpPr>
        <p:spPr>
          <a:xfrm>
            <a:off x="9695606" y="1629594"/>
            <a:ext cx="2016224" cy="482055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 smtClean="0">
                <a:solidFill>
                  <a:schemeClr val="tx1"/>
                </a:solidFill>
              </a:rPr>
              <a:t>기안서 완료된 목록 폼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endParaRPr lang="en-US" altLang="ko-KR" sz="1050" dirty="0">
              <a:solidFill>
                <a:schemeClr val="tx1"/>
              </a:solidFill>
            </a:endParaRPr>
          </a:p>
          <a:p>
            <a:r>
              <a:rPr lang="ko-KR" altLang="en-US" sz="1050" dirty="0" smtClean="0">
                <a:solidFill>
                  <a:schemeClr val="tx1"/>
                </a:solidFill>
              </a:rPr>
              <a:t>결재 승인된 글만 나타냄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r>
              <a:rPr lang="ko-KR" altLang="en-US" sz="1050" dirty="0" smtClean="0">
                <a:solidFill>
                  <a:schemeClr val="tx1"/>
                </a:solidFill>
              </a:rPr>
              <a:t>글 보기</a:t>
            </a:r>
            <a:r>
              <a:rPr lang="en-US" altLang="ko-KR" sz="1050" dirty="0" smtClean="0">
                <a:solidFill>
                  <a:schemeClr val="tx1"/>
                </a:solidFill>
              </a:rPr>
              <a:t>, </a:t>
            </a:r>
            <a:r>
              <a:rPr lang="ko-KR" altLang="en-US" sz="1050" dirty="0" smtClean="0">
                <a:solidFill>
                  <a:schemeClr val="tx1"/>
                </a:solidFill>
              </a:rPr>
              <a:t>페이지 처리</a:t>
            </a:r>
            <a:r>
              <a:rPr lang="en-US" altLang="ko-KR" sz="1050" dirty="0" smtClean="0">
                <a:solidFill>
                  <a:schemeClr val="tx1"/>
                </a:solidFill>
              </a:rPr>
              <a:t>, </a:t>
            </a:r>
          </a:p>
          <a:p>
            <a:r>
              <a:rPr lang="ko-KR" altLang="en-US" sz="1050" dirty="0" smtClean="0">
                <a:solidFill>
                  <a:schemeClr val="tx1"/>
                </a:solidFill>
              </a:rPr>
              <a:t>제목 검색</a:t>
            </a:r>
            <a:r>
              <a:rPr lang="en-US" altLang="ko-KR" sz="1050" dirty="0" smtClean="0">
                <a:solidFill>
                  <a:schemeClr val="tx1"/>
                </a:solidFill>
              </a:rPr>
              <a:t>, </a:t>
            </a:r>
            <a:r>
              <a:rPr lang="ko-KR" altLang="en-US" sz="1050" dirty="0" smtClean="0">
                <a:solidFill>
                  <a:schemeClr val="tx1"/>
                </a:solidFill>
              </a:rPr>
              <a:t>날짜 검색 기능 구</a:t>
            </a:r>
            <a:r>
              <a:rPr lang="ko-KR" altLang="en-US" sz="1050" dirty="0">
                <a:solidFill>
                  <a:schemeClr val="tx1"/>
                </a:solidFill>
              </a:rPr>
              <a:t>현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82" y="1269553"/>
            <a:ext cx="9015395" cy="4448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591593" y="5236344"/>
            <a:ext cx="70589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63" y="5227899"/>
            <a:ext cx="712950" cy="423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63" y="5030292"/>
            <a:ext cx="2322886" cy="219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63" y="5236344"/>
            <a:ext cx="705891" cy="423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63" y="5031381"/>
            <a:ext cx="2808312" cy="1559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 rot="13319693">
            <a:off x="-1713683" y="5765040"/>
            <a:ext cx="3586364" cy="1817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3492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 rot="1332497">
            <a:off x="9768384" y="-1508556"/>
            <a:ext cx="6902381" cy="27318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CDB16BB-79AD-45AF-9873-4B4D5807D0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1904" y="-314622"/>
            <a:ext cx="5017198" cy="152641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핵심 구현 </a:t>
            </a:r>
            <a:r>
              <a:rPr lang="ko-KR" altLang="en-US" sz="3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기능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업무일지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</a:t>
            </a:r>
            <a:endParaRPr lang="ko-KR" altLang="en-US" sz="3500" dirty="0">
              <a:solidFill>
                <a:srgbClr val="B62448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" y="272646"/>
            <a:ext cx="536643" cy="13080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5" name="직사각형 4"/>
          <p:cNvSpPr/>
          <p:nvPr/>
        </p:nvSpPr>
        <p:spPr>
          <a:xfrm rot="16476047">
            <a:off x="8186340" y="2767569"/>
            <a:ext cx="11982142" cy="45608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94606" y="1276286"/>
            <a:ext cx="2016224" cy="26615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업무일지 전체보기</a:t>
            </a:r>
            <a:endParaRPr lang="ko-KR" altLang="en-US" sz="12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054646" y="2222280"/>
            <a:ext cx="3528392" cy="417952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 anchorCtr="0"/>
          <a:lstStyle/>
          <a:p>
            <a:endParaRPr lang="en-US" altLang="ko-KR" sz="1200" dirty="0" smtClean="0"/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200" dirty="0" smtClean="0"/>
              <a:t>업</a:t>
            </a:r>
            <a:r>
              <a:rPr lang="ko-KR" altLang="en-US" sz="1200" dirty="0"/>
              <a:t>무</a:t>
            </a:r>
            <a:r>
              <a:rPr lang="ko-KR" altLang="en-US" sz="1200" dirty="0" smtClean="0"/>
              <a:t>일지 </a:t>
            </a:r>
            <a:r>
              <a:rPr lang="ko-KR" altLang="en-US" sz="1200" dirty="0"/>
              <a:t>전체보기는 진행</a:t>
            </a:r>
            <a:r>
              <a:rPr lang="en-US" altLang="ko-KR" sz="1200" dirty="0"/>
              <a:t>,</a:t>
            </a:r>
            <a:r>
              <a:rPr lang="ko-KR" altLang="en-US" sz="1200" dirty="0"/>
              <a:t>반려</a:t>
            </a:r>
            <a:r>
              <a:rPr lang="en-US" altLang="ko-KR" sz="1200" dirty="0"/>
              <a:t>,</a:t>
            </a:r>
            <a:r>
              <a:rPr lang="ko-KR" altLang="en-US" sz="1200" dirty="0"/>
              <a:t>승인 순으로 </a:t>
            </a:r>
            <a:r>
              <a:rPr lang="ko-KR" altLang="en-US" sz="1200" dirty="0" smtClean="0"/>
              <a:t>출력</a:t>
            </a:r>
            <a:endParaRPr lang="en-US" altLang="ko-KR" sz="1200" dirty="0" smtClean="0"/>
          </a:p>
          <a:p>
            <a:pPr marL="171450" indent="-171450">
              <a:buFont typeface="Wingdings" panose="05000000000000000000" pitchFamily="2" charset="2"/>
              <a:buChar char="v"/>
            </a:pPr>
            <a:endParaRPr lang="en-US" altLang="ko-KR" sz="1200" dirty="0" smtClean="0"/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200" dirty="0" smtClean="0"/>
              <a:t>직급별로 나누어 출력되는 게시물이 다름</a:t>
            </a:r>
            <a:endParaRPr lang="en-US" altLang="ko-KR" sz="1200" dirty="0" smtClean="0"/>
          </a:p>
          <a:p>
            <a:pPr marL="171450" indent="-171450">
              <a:buFont typeface="Wingdings" panose="05000000000000000000" pitchFamily="2" charset="2"/>
              <a:buChar char="v"/>
            </a:pPr>
            <a:endParaRPr lang="en-US" altLang="ko-KR" sz="1200" dirty="0" smtClean="0"/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altLang="ko-KR" sz="1200" dirty="0" smtClean="0"/>
              <a:t>POSITION_NUM</a:t>
            </a:r>
            <a:r>
              <a:rPr lang="ko-KR" altLang="en-US" sz="1200" dirty="0" smtClean="0"/>
              <a:t>을 비교하여 사장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부장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팀장이 아닌 경우 결재하기 및 반려처리</a:t>
            </a:r>
            <a:r>
              <a:rPr lang="en-US" altLang="ko-KR" sz="1200" dirty="0" smtClean="0"/>
              <a:t>          </a:t>
            </a:r>
            <a:r>
              <a:rPr lang="ko-KR" altLang="en-US" sz="1200" dirty="0" smtClean="0"/>
              <a:t>비활성화</a:t>
            </a:r>
            <a:endParaRPr lang="en-US" altLang="ko-KR" sz="1200" dirty="0" smtClean="0"/>
          </a:p>
          <a:p>
            <a:endParaRPr lang="en-US" altLang="ko-KR" sz="1200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450690" y="2096265"/>
            <a:ext cx="1008112" cy="25202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핵심부분</a:t>
            </a:r>
            <a:endParaRPr lang="ko-KR" altLang="en-US" sz="1200" dirty="0"/>
          </a:p>
        </p:txBody>
      </p:sp>
      <p:sp>
        <p:nvSpPr>
          <p:cNvPr id="2" name="모서리가 둥근 직사각형 1"/>
          <p:cNvSpPr/>
          <p:nvPr/>
        </p:nvSpPr>
        <p:spPr>
          <a:xfrm>
            <a:off x="5356234" y="1651475"/>
            <a:ext cx="936104" cy="2661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사장 </a:t>
            </a:r>
            <a:endParaRPr lang="ko-KR" altLang="en-US" sz="14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473053" y="4052090"/>
            <a:ext cx="3599769" cy="51990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사장이 로그인 할</a:t>
            </a:r>
            <a:r>
              <a:rPr lang="ko-KR" altLang="en-US" dirty="0"/>
              <a:t> </a:t>
            </a:r>
            <a:r>
              <a:rPr lang="ko-KR" altLang="en-US" dirty="0" smtClean="0"/>
              <a:t>경우</a:t>
            </a:r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486090" y="1638385"/>
            <a:ext cx="1391949" cy="2661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부장 및 팀장 </a:t>
            </a:r>
            <a:endParaRPr lang="ko-KR" altLang="en-US" sz="14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8065130" y="1651475"/>
            <a:ext cx="936104" cy="2661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사</a:t>
            </a:r>
            <a:r>
              <a:rPr lang="ko-KR" altLang="en-US" sz="1400" dirty="0"/>
              <a:t>원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pic>
        <p:nvPicPr>
          <p:cNvPr id="18" name="Picture 2" descr="C:\Users\ict-08\Desktop\팀 프로젝트-그룹웨어\사장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234" y="2222280"/>
            <a:ext cx="5833408" cy="405765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1027" name="Picture 3" descr="C:\Users\ict-08\Desktop\팀 프로젝트-그룹웨어\사장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234" y="2222279"/>
            <a:ext cx="5832000" cy="41162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19" name="Picture 4" descr="C:\Users\ict-08\Desktop\팀 프로젝트-그룹웨어\사장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234" y="2222280"/>
            <a:ext cx="5832000" cy="411626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14" name="모서리가 둥근 직사각형 13"/>
          <p:cNvSpPr/>
          <p:nvPr/>
        </p:nvSpPr>
        <p:spPr>
          <a:xfrm>
            <a:off x="6265413" y="3991153"/>
            <a:ext cx="4015050" cy="51990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부장 및 팀장이 로그인 할</a:t>
            </a:r>
            <a:r>
              <a:rPr lang="ko-KR" altLang="en-US" dirty="0"/>
              <a:t> </a:t>
            </a:r>
            <a:r>
              <a:rPr lang="ko-KR" altLang="en-US" dirty="0" smtClean="0"/>
              <a:t>경우</a:t>
            </a:r>
            <a:endParaRPr lang="ko-KR" altLang="en-US" dirty="0"/>
          </a:p>
        </p:txBody>
      </p:sp>
      <p:pic>
        <p:nvPicPr>
          <p:cNvPr id="23" name="Picture 5" descr="C:\Users\ict-08\Desktop\팀 프로젝트-그룹웨어\부장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234" y="2222279"/>
            <a:ext cx="5833408" cy="411626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24" name="Picture 6" descr="C:\Users\ict-08\Desktop\팀 프로젝트-그룹웨어\부장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234" y="2164408"/>
            <a:ext cx="5833408" cy="417339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1031" name="Picture 7" descr="C:\Users\ict-08\Desktop\팀 프로젝트-그룹웨어\부장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234" y="2164408"/>
            <a:ext cx="5832000" cy="41733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13" name="모서리가 둥근 직사각형 12"/>
          <p:cNvSpPr/>
          <p:nvPr/>
        </p:nvSpPr>
        <p:spPr>
          <a:xfrm>
            <a:off x="6473053" y="4020458"/>
            <a:ext cx="3599769" cy="51990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사원이 로그인 할</a:t>
            </a:r>
            <a:r>
              <a:rPr lang="ko-KR" altLang="en-US" dirty="0"/>
              <a:t> </a:t>
            </a:r>
            <a:r>
              <a:rPr lang="ko-KR" altLang="en-US" dirty="0" smtClean="0"/>
              <a:t>경우</a:t>
            </a:r>
            <a:endParaRPr lang="ko-KR" altLang="en-US" dirty="0"/>
          </a:p>
        </p:txBody>
      </p:sp>
      <p:pic>
        <p:nvPicPr>
          <p:cNvPr id="30" name="Picture 8" descr="C:\Users\ict-08\Desktop\팀 프로젝트-그룹웨어\사원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234" y="2164408"/>
            <a:ext cx="5833408" cy="417413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31" name="Picture 11" descr="C:\Users\ict-08\Desktop\팀 프로젝트-그룹웨어\사원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234" y="2164408"/>
            <a:ext cx="5833408" cy="41733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1036" name="Picture 12" descr="C:\Users\ict-08\Desktop\팀 프로젝트-그룹웨어\사원7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234" y="2164408"/>
            <a:ext cx="6067564" cy="42373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44007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2" grpId="0" animBg="1"/>
      <p:bldP spid="10" grpId="0" animBg="1"/>
      <p:bldP spid="15" grpId="0" animBg="1"/>
      <p:bldP spid="16" grpId="0" animBg="1"/>
      <p:bldP spid="14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 rot="1332497">
            <a:off x="9768384" y="-1508556"/>
            <a:ext cx="6902381" cy="27318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CDB16BB-79AD-45AF-9873-4B4D5807D0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1904" y="-314622"/>
            <a:ext cx="5017198" cy="152641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핵심 구현 </a:t>
            </a:r>
            <a:r>
              <a:rPr lang="ko-KR" altLang="en-US" sz="3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기능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업무일지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</a:t>
            </a:r>
            <a:endParaRPr lang="ko-KR" altLang="en-US" sz="3500" dirty="0">
              <a:solidFill>
                <a:srgbClr val="B62448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" y="272646"/>
            <a:ext cx="536643" cy="13080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5" name="직사각형 4"/>
          <p:cNvSpPr/>
          <p:nvPr/>
        </p:nvSpPr>
        <p:spPr>
          <a:xfrm rot="16476047">
            <a:off x="8186340" y="2767569"/>
            <a:ext cx="11982142" cy="45608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pic>
        <p:nvPicPr>
          <p:cNvPr id="6" name="Picture 2" descr="C:\Users\ict-08\Desktop\팀 프로젝트-그룹웨어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16" y="3814386"/>
            <a:ext cx="1869413" cy="1559624"/>
          </a:xfrm>
          <a:prstGeom prst="rect">
            <a:avLst/>
          </a:prstGeom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8" name="Picture 3" descr="C:\Users\ict-08\Desktop\팀 프로젝트-그룹웨어\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10" y="1893908"/>
            <a:ext cx="1773273" cy="1313931"/>
          </a:xfrm>
          <a:prstGeom prst="rect">
            <a:avLst/>
          </a:prstGeom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9" name="Picture 4" descr="C:\Users\ict-08\Desktop\팀 프로젝트-그룹웨어\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16" y="1867372"/>
            <a:ext cx="1773267" cy="459340"/>
          </a:xfrm>
          <a:prstGeom prst="rect">
            <a:avLst/>
          </a:prstGeom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10" name="Picture 5" descr="C:\Users\ict-08\Desktop\팀 프로젝트-그룹웨어\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206" y="1856688"/>
            <a:ext cx="8432839" cy="480707"/>
          </a:xfrm>
          <a:prstGeom prst="rect">
            <a:avLst/>
          </a:prstGeom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11" name="Picture 6" descr="C:\Users\ict-08\Desktop\팀 프로젝트-그룹웨어\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001" y="2451218"/>
            <a:ext cx="8432839" cy="480707"/>
          </a:xfrm>
          <a:prstGeom prst="rect">
            <a:avLst/>
          </a:prstGeom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12" name="Picture 7" descr="C:\Users\ict-08\Desktop\팀 프로젝트-그룹웨어\1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974" y="2855461"/>
            <a:ext cx="2136472" cy="1495530"/>
          </a:xfrm>
          <a:prstGeom prst="rect">
            <a:avLst/>
          </a:prstGeom>
          <a:ln>
            <a:noFill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13" name="모서리가 둥근 직사각형 12"/>
          <p:cNvSpPr/>
          <p:nvPr/>
        </p:nvSpPr>
        <p:spPr>
          <a:xfrm>
            <a:off x="626116" y="1314537"/>
            <a:ext cx="1296144" cy="26615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사원용 검색 </a:t>
            </a:r>
            <a:endParaRPr lang="ko-KR" altLang="en-US" sz="1200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626116" y="3337074"/>
            <a:ext cx="1296144" cy="26615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임원용 </a:t>
            </a:r>
            <a:r>
              <a:rPr lang="ko-KR" altLang="en-US" sz="1200" dirty="0" smtClean="0"/>
              <a:t>검색 폼</a:t>
            </a:r>
            <a:endParaRPr lang="ko-KR" altLang="en-US" sz="1200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331578" y="4460078"/>
            <a:ext cx="5020212" cy="199325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 anchorCtr="0"/>
          <a:lstStyle/>
          <a:p>
            <a:endParaRPr lang="en-US" altLang="ko-KR" sz="12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668593" y="4325288"/>
            <a:ext cx="1008112" cy="25202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핵심부분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6463688" y="4764209"/>
            <a:ext cx="4755991" cy="138499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200" dirty="0" smtClean="0"/>
              <a:t> 사원등급인 사람이 접속 했을 때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나오게 되는 검색 폼 입니다</a:t>
            </a:r>
            <a:r>
              <a:rPr lang="en-US" altLang="ko-KR" sz="1200" dirty="0" smtClean="0"/>
              <a:t>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en-US" altLang="ko-KR" sz="1200" dirty="0" smtClean="0"/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200" dirty="0" smtClean="0"/>
              <a:t> 기능은 제목 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내용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날짜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들로 검색 할 수 있습니다</a:t>
            </a:r>
            <a:r>
              <a:rPr lang="en-US" altLang="ko-KR" sz="1200" dirty="0" smtClean="0"/>
              <a:t>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200" dirty="0" smtClean="0"/>
              <a:t> 검색대상은  자신이 올린 업무일지만 검색 할 수 있습니다</a:t>
            </a:r>
            <a:r>
              <a:rPr lang="en-US" altLang="ko-KR" sz="1200" dirty="0" smtClean="0"/>
              <a:t>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en-US" altLang="ko-KR" sz="1200" dirty="0" smtClean="0"/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altLang="ko-KR" sz="1200" dirty="0" smtClean="0"/>
              <a:t> </a:t>
            </a:r>
            <a:r>
              <a:rPr lang="ko-KR" altLang="en-US" sz="1200" dirty="0" smtClean="0"/>
              <a:t>임원용 검색 폼은 사장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부장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팀장일 때 나오게 되는 폼입니다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46183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모서리가 둥근 직사각형 35"/>
          <p:cNvSpPr/>
          <p:nvPr/>
        </p:nvSpPr>
        <p:spPr>
          <a:xfrm>
            <a:off x="6819940" y="3485526"/>
            <a:ext cx="2025564" cy="102427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결재하기 </a:t>
            </a:r>
            <a:endParaRPr lang="ko-KR" altLang="en-US" sz="2400" dirty="0"/>
          </a:p>
        </p:txBody>
      </p:sp>
      <p:sp>
        <p:nvSpPr>
          <p:cNvPr id="20" name="직사각형 19"/>
          <p:cNvSpPr/>
          <p:nvPr/>
        </p:nvSpPr>
        <p:spPr>
          <a:xfrm rot="1332497">
            <a:off x="9768384" y="-1508556"/>
            <a:ext cx="6902381" cy="27318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" y="272646"/>
            <a:ext cx="536643" cy="13080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5" name="직사각형 4"/>
          <p:cNvSpPr/>
          <p:nvPr/>
        </p:nvSpPr>
        <p:spPr>
          <a:xfrm rot="16476047">
            <a:off x="8186340" y="2767569"/>
            <a:ext cx="11982142" cy="45608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26" name="제목 2">
            <a:extLst>
              <a:ext uri="{FF2B5EF4-FFF2-40B4-BE49-F238E27FC236}">
                <a16:creationId xmlns="" xmlns:a16="http://schemas.microsoft.com/office/drawing/2014/main" id="{8CDB16BB-79AD-45AF-9873-4B4D5807D0FB}"/>
              </a:ext>
            </a:extLst>
          </p:cNvPr>
          <p:cNvSpPr txBox="1">
            <a:spLocks/>
          </p:cNvSpPr>
          <p:nvPr/>
        </p:nvSpPr>
        <p:spPr>
          <a:xfrm>
            <a:off x="141904" y="-314622"/>
            <a:ext cx="5017198" cy="1526416"/>
          </a:xfrm>
          <a:prstGeom prst="rect">
            <a:avLst/>
          </a:prstGeom>
        </p:spPr>
        <p:txBody>
          <a:bodyPr vert="horz" lIns="108850" tIns="54425" rIns="108850" bIns="54425" rtlCol="0" anchor="ctr">
            <a:noAutofit/>
          </a:bodyPr>
          <a:lstStyle>
            <a:lvl1pPr algn="ctr" defTabSz="1088502" rtl="0" eaLnBrk="1" latinLnBrk="1" hangingPunct="1">
              <a:spcBef>
                <a:spcPct val="0"/>
              </a:spcBef>
              <a:buNone/>
              <a:defRPr sz="5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핵심 구현 기능</a:t>
            </a:r>
            <a:r>
              <a:rPr lang="en-US" altLang="ko-KR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</a:t>
            </a:r>
            <a:r>
              <a:rPr lang="ko-KR" altLang="en-U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업무일지</a:t>
            </a:r>
            <a:r>
              <a:rPr lang="en-US" altLang="ko-KR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</a:t>
            </a:r>
            <a:endParaRPr lang="ko-KR" altLang="en-US" sz="3500" dirty="0">
              <a:solidFill>
                <a:srgbClr val="B62448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838622" y="1314537"/>
            <a:ext cx="2016224" cy="26615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결재 및 반려하기</a:t>
            </a:r>
            <a:endParaRPr lang="ko-KR" altLang="en-US" sz="120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339274" y="2315654"/>
            <a:ext cx="3923132" cy="153626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marL="171450" indent="-171450">
              <a:buFont typeface="Wingdings" panose="05000000000000000000" pitchFamily="2" charset="2"/>
              <a:buChar char="v"/>
            </a:pPr>
            <a:endParaRPr lang="en-US" altLang="ko-KR" sz="1200" dirty="0" smtClean="0"/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200" dirty="0" smtClean="0"/>
              <a:t>결재승인 과 반려처리는 사장 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부장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팀장만 처리 할 수 있는 권한입니다</a:t>
            </a:r>
            <a:r>
              <a:rPr lang="en-US" altLang="ko-KR" sz="1200" dirty="0" smtClean="0"/>
              <a:t>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en-US" altLang="ko-KR" sz="1200" dirty="0" smtClean="0"/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200" dirty="0" smtClean="0"/>
              <a:t>반려된 문서를 수정하게 되면 반려된 문서 게시판에서 진행중인 문서게시판으로 이동하게 됩니다</a:t>
            </a:r>
            <a:r>
              <a:rPr lang="en-US" altLang="ko-KR" sz="1200" dirty="0" smtClean="0"/>
              <a:t>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en-US" altLang="ko-KR" sz="1200" dirty="0" smtClean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796784" y="2167513"/>
            <a:ext cx="1008112" cy="25202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핵심부분</a:t>
            </a:r>
            <a:endParaRPr lang="ko-KR" altLang="en-US" sz="1200" dirty="0"/>
          </a:p>
        </p:txBody>
      </p:sp>
      <p:grpSp>
        <p:nvGrpSpPr>
          <p:cNvPr id="42" name="그룹 41"/>
          <p:cNvGrpSpPr/>
          <p:nvPr/>
        </p:nvGrpSpPr>
        <p:grpSpPr>
          <a:xfrm>
            <a:off x="4443008" y="2627601"/>
            <a:ext cx="7027373" cy="2740126"/>
            <a:chOff x="4319036" y="2627601"/>
            <a:chExt cx="7027373" cy="2740126"/>
          </a:xfrm>
        </p:grpSpPr>
        <p:pic>
          <p:nvPicPr>
            <p:cNvPr id="11" name="Picture 3" descr="C:\Users\ict-08\Desktop\팀 프로젝트-그룹웨어\14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9036" y="2627601"/>
              <a:ext cx="7027373" cy="2740126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pic>
        <p:sp>
          <p:nvSpPr>
            <p:cNvPr id="14" name="오른쪽 화살표 13"/>
            <p:cNvSpPr/>
            <p:nvPr/>
          </p:nvSpPr>
          <p:spPr>
            <a:xfrm rot="7720671">
              <a:off x="6355735" y="3355118"/>
              <a:ext cx="866632" cy="587619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247334" y="2836222"/>
              <a:ext cx="2555152" cy="30777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400" dirty="0" smtClean="0"/>
                <a:t>결재할 </a:t>
              </a:r>
              <a:r>
                <a:rPr lang="ko-KR" altLang="en-US" sz="1400" dirty="0" err="1" smtClean="0"/>
                <a:t>게시글을</a:t>
              </a:r>
              <a:r>
                <a:rPr lang="ko-KR" altLang="en-US" sz="1400" dirty="0" smtClean="0"/>
                <a:t> 선택한다</a:t>
              </a:r>
              <a:r>
                <a:rPr lang="en-US" altLang="ko-KR" sz="1400" dirty="0" smtClean="0"/>
                <a:t>.</a:t>
              </a:r>
            </a:p>
          </p:txBody>
        </p:sp>
      </p:grpSp>
      <p:sp>
        <p:nvSpPr>
          <p:cNvPr id="32" name="모서리가 둥근 직사각형 31"/>
          <p:cNvSpPr/>
          <p:nvPr/>
        </p:nvSpPr>
        <p:spPr>
          <a:xfrm>
            <a:off x="4319036" y="1226112"/>
            <a:ext cx="1186628" cy="35457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결재하기 </a:t>
            </a:r>
            <a:endParaRPr lang="ko-KR" altLang="en-US" sz="1400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5695572" y="1226112"/>
            <a:ext cx="1186628" cy="35457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반려처</a:t>
            </a:r>
            <a:r>
              <a:rPr lang="ko-KR" altLang="en-US" sz="1400" dirty="0"/>
              <a:t>리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7043904" y="1226112"/>
            <a:ext cx="1825582" cy="35457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반려문서 수정 </a:t>
            </a:r>
            <a:endParaRPr lang="ko-KR" altLang="en-US" sz="1400" dirty="0"/>
          </a:p>
        </p:txBody>
      </p:sp>
      <p:grpSp>
        <p:nvGrpSpPr>
          <p:cNvPr id="41" name="그룹 40"/>
          <p:cNvGrpSpPr/>
          <p:nvPr/>
        </p:nvGrpSpPr>
        <p:grpSpPr>
          <a:xfrm>
            <a:off x="4443008" y="1877758"/>
            <a:ext cx="7027373" cy="4239812"/>
            <a:chOff x="4319035" y="2050913"/>
            <a:chExt cx="7027373" cy="4239812"/>
          </a:xfrm>
        </p:grpSpPr>
        <p:pic>
          <p:nvPicPr>
            <p:cNvPr id="12" name="Picture 4" descr="C:\Users\ict-08\Desktop\팀 프로젝트-그룹웨어\15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9035" y="2050913"/>
              <a:ext cx="7027373" cy="4239812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pic>
        <p:cxnSp>
          <p:nvCxnSpPr>
            <p:cNvPr id="19" name="직선 화살표 연결선 18"/>
            <p:cNvCxnSpPr>
              <a:endCxn id="24" idx="2"/>
            </p:cNvCxnSpPr>
            <p:nvPr/>
          </p:nvCxnSpPr>
          <p:spPr>
            <a:xfrm flipV="1">
              <a:off x="6819940" y="4161285"/>
              <a:ext cx="469278" cy="196194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24" name="타원 23"/>
            <p:cNvSpPr/>
            <p:nvPr/>
          </p:nvSpPr>
          <p:spPr>
            <a:xfrm>
              <a:off x="7289218" y="3783517"/>
              <a:ext cx="1326268" cy="755536"/>
            </a:xfrm>
            <a:prstGeom prst="ellipse">
              <a:avLst/>
            </a:prstGeom>
            <a:noFill/>
            <a:ln w="38100"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 descr="C:\Users\ict-08\Desktop\팀 프로젝트-그룹웨어\19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4852" y="3990819"/>
              <a:ext cx="915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/>
            <p:cNvSpPr txBox="1"/>
            <p:nvPr/>
          </p:nvSpPr>
          <p:spPr>
            <a:xfrm>
              <a:off x="8694823" y="2882869"/>
              <a:ext cx="2402766" cy="30777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ko-KR" altLang="en-US" sz="1400" dirty="0" smtClean="0"/>
                <a:t>결재승인을 클릭합니다</a:t>
              </a:r>
              <a:r>
                <a:rPr lang="en-US" altLang="ko-KR" sz="1400" dirty="0" smtClean="0"/>
                <a:t>.</a:t>
              </a:r>
            </a:p>
          </p:txBody>
        </p:sp>
        <p:sp>
          <p:nvSpPr>
            <p:cNvPr id="40" name="오른쪽 화살표 39"/>
            <p:cNvSpPr/>
            <p:nvPr/>
          </p:nvSpPr>
          <p:spPr>
            <a:xfrm rot="7700182">
              <a:off x="8196075" y="3184803"/>
              <a:ext cx="558002" cy="587619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443181" y="2834558"/>
            <a:ext cx="7027200" cy="2326212"/>
            <a:chOff x="4319035" y="2816045"/>
            <a:chExt cx="7027200" cy="2326212"/>
          </a:xfrm>
        </p:grpSpPr>
        <p:pic>
          <p:nvPicPr>
            <p:cNvPr id="13" name="Picture 7" descr="C:\Users\ict-08\Desktop\팀 프로젝트-그룹웨어\18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9035" y="2816045"/>
              <a:ext cx="7027200" cy="2326212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pic>
        <p:sp>
          <p:nvSpPr>
            <p:cNvPr id="28" name="TextBox 27"/>
            <p:cNvSpPr txBox="1"/>
            <p:nvPr/>
          </p:nvSpPr>
          <p:spPr>
            <a:xfrm>
              <a:off x="4525816" y="2867480"/>
              <a:ext cx="3007558" cy="64633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200" dirty="0" smtClean="0"/>
                <a:t>결재 승인</a:t>
              </a:r>
              <a:r>
                <a:rPr lang="ko-KR" altLang="en-US" sz="1200" dirty="0"/>
                <a:t>된</a:t>
              </a:r>
              <a:r>
                <a:rPr lang="ko-KR" altLang="en-US" sz="1200" dirty="0" smtClean="0"/>
                <a:t> </a:t>
              </a:r>
              <a:r>
                <a:rPr lang="ko-KR" altLang="en-US" sz="1200" dirty="0"/>
                <a:t>게시 글은 </a:t>
              </a:r>
              <a:r>
                <a:rPr lang="ko-KR" altLang="en-US" sz="1200" dirty="0" smtClean="0"/>
                <a:t>완료된 문서 </a:t>
              </a:r>
              <a:r>
                <a:rPr lang="ko-KR" altLang="en-US" sz="1200" dirty="0"/>
                <a:t>폼으로 이동을 하게 </a:t>
              </a:r>
              <a:r>
                <a:rPr lang="ko-KR" altLang="en-US" sz="1200" dirty="0" smtClean="0"/>
                <a:t>되고 </a:t>
              </a:r>
              <a:r>
                <a:rPr lang="ko-KR" altLang="en-US" sz="1200" dirty="0" err="1" smtClean="0"/>
                <a:t>결재일</a:t>
              </a:r>
              <a:r>
                <a:rPr lang="ko-KR" altLang="en-US" sz="1200" dirty="0" err="1"/>
                <a:t>이</a:t>
              </a:r>
              <a:r>
                <a:rPr lang="ko-KR" altLang="en-US" sz="1200" dirty="0" smtClean="0"/>
                <a:t> 찍히게 됩니다</a:t>
              </a:r>
              <a:r>
                <a:rPr lang="en-US" altLang="ko-KR" sz="1200" dirty="0" smtClean="0"/>
                <a:t>.</a:t>
              </a:r>
              <a:r>
                <a:rPr lang="ko-KR" altLang="en-US" sz="1200" dirty="0" smtClean="0"/>
                <a:t> </a:t>
              </a:r>
              <a:endParaRPr lang="en-US" altLang="ko-KR" sz="1200" dirty="0" smtClean="0"/>
            </a:p>
          </p:txBody>
        </p:sp>
        <p:sp>
          <p:nvSpPr>
            <p:cNvPr id="17" name="오른쪽 화살표 16"/>
            <p:cNvSpPr/>
            <p:nvPr/>
          </p:nvSpPr>
          <p:spPr>
            <a:xfrm rot="1613035">
              <a:off x="7711530" y="3125480"/>
              <a:ext cx="1217265" cy="587619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모서리가 둥근 직사각형 43"/>
          <p:cNvSpPr/>
          <p:nvPr/>
        </p:nvSpPr>
        <p:spPr>
          <a:xfrm>
            <a:off x="7093978" y="3478688"/>
            <a:ext cx="2025564" cy="102427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반</a:t>
            </a:r>
            <a:r>
              <a:rPr lang="ko-KR" altLang="en-US" sz="2400" dirty="0"/>
              <a:t>려</a:t>
            </a:r>
            <a:r>
              <a:rPr lang="ko-KR" altLang="en-US" sz="2400" dirty="0" smtClean="0"/>
              <a:t>하기 </a:t>
            </a:r>
            <a:endParaRPr lang="ko-KR" altLang="en-US" sz="2400" dirty="0"/>
          </a:p>
        </p:txBody>
      </p:sp>
      <p:grpSp>
        <p:nvGrpSpPr>
          <p:cNvPr id="51" name="그룹 50"/>
          <p:cNvGrpSpPr/>
          <p:nvPr/>
        </p:nvGrpSpPr>
        <p:grpSpPr>
          <a:xfrm>
            <a:off x="4443181" y="2605010"/>
            <a:ext cx="7027373" cy="2740126"/>
            <a:chOff x="4319036" y="2627601"/>
            <a:chExt cx="7027373" cy="2740126"/>
          </a:xfrm>
        </p:grpSpPr>
        <p:pic>
          <p:nvPicPr>
            <p:cNvPr id="52" name="Picture 3" descr="C:\Users\ict-08\Desktop\팀 프로젝트-그룹웨어\14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9036" y="2627601"/>
              <a:ext cx="7027373" cy="2740126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pic>
        <p:sp>
          <p:nvSpPr>
            <p:cNvPr id="53" name="오른쪽 화살표 52"/>
            <p:cNvSpPr/>
            <p:nvPr/>
          </p:nvSpPr>
          <p:spPr>
            <a:xfrm rot="7720671">
              <a:off x="6355735" y="3355118"/>
              <a:ext cx="866632" cy="587619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247333" y="2836222"/>
              <a:ext cx="3044207" cy="30777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400" dirty="0" smtClean="0"/>
                <a:t>반려처리 할 </a:t>
              </a:r>
              <a:r>
                <a:rPr lang="ko-KR" altLang="en-US" sz="1400" dirty="0" err="1" smtClean="0"/>
                <a:t>게시글을</a:t>
              </a:r>
              <a:r>
                <a:rPr lang="ko-KR" altLang="en-US" sz="1400" dirty="0" smtClean="0"/>
                <a:t> 선택한다</a:t>
              </a:r>
              <a:r>
                <a:rPr lang="en-US" altLang="ko-KR" sz="1400" dirty="0" smtClean="0"/>
                <a:t>.</a:t>
              </a: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4443181" y="1862140"/>
            <a:ext cx="7027373" cy="4239812"/>
            <a:chOff x="-6080664" y="3114692"/>
            <a:chExt cx="7027373" cy="4239812"/>
          </a:xfrm>
        </p:grpSpPr>
        <p:grpSp>
          <p:nvGrpSpPr>
            <p:cNvPr id="65" name="그룹 64"/>
            <p:cNvGrpSpPr/>
            <p:nvPr/>
          </p:nvGrpSpPr>
          <p:grpSpPr>
            <a:xfrm>
              <a:off x="-6080664" y="3114692"/>
              <a:ext cx="7027373" cy="4239812"/>
              <a:chOff x="2868833" y="2578804"/>
              <a:chExt cx="7027373" cy="4239812"/>
            </a:xfrm>
          </p:grpSpPr>
          <p:pic>
            <p:nvPicPr>
              <p:cNvPr id="66" name="Picture 4" descr="C:\Users\ict-08\Desktop\팀 프로젝트-그룹웨어\15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68833" y="2578804"/>
                <a:ext cx="7027373" cy="4239812"/>
              </a:xfrm>
              <a:prstGeom prst="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pic>
          <p:cxnSp>
            <p:nvCxnSpPr>
              <p:cNvPr id="67" name="직선 화살표 연결선 66"/>
              <p:cNvCxnSpPr>
                <a:endCxn id="68" idx="2"/>
              </p:cNvCxnSpPr>
              <p:nvPr/>
            </p:nvCxnSpPr>
            <p:spPr>
              <a:xfrm flipV="1">
                <a:off x="5864495" y="4687932"/>
                <a:ext cx="216024" cy="1961944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68" name="타원 67"/>
              <p:cNvSpPr/>
              <p:nvPr/>
            </p:nvSpPr>
            <p:spPr>
              <a:xfrm>
                <a:off x="6080519" y="4310164"/>
                <a:ext cx="1326268" cy="755536"/>
              </a:xfrm>
              <a:prstGeom prst="ellipse">
                <a:avLst/>
              </a:prstGeom>
              <a:noFill/>
              <a:ln w="3810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7287955" y="3409516"/>
                <a:ext cx="2402766" cy="307777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ko-KR" altLang="en-US" sz="1400" dirty="0" err="1" smtClean="0"/>
                  <a:t>결재반</a:t>
                </a:r>
                <a:r>
                  <a:rPr lang="ko-KR" altLang="en-US" sz="1400" dirty="0" err="1"/>
                  <a:t>려</a:t>
                </a:r>
                <a:r>
                  <a:rPr lang="ko-KR" altLang="en-US" sz="1400" dirty="0" err="1" smtClean="0"/>
                  <a:t>을</a:t>
                </a:r>
                <a:r>
                  <a:rPr lang="ko-KR" altLang="en-US" sz="1400" dirty="0" smtClean="0"/>
                  <a:t> 클릭합니다</a:t>
                </a:r>
                <a:r>
                  <a:rPr lang="en-US" altLang="ko-KR" sz="1400" dirty="0" smtClean="0"/>
                  <a:t>.</a:t>
                </a:r>
              </a:p>
            </p:txBody>
          </p:sp>
          <p:sp>
            <p:nvSpPr>
              <p:cNvPr id="70" name="오른쪽 화살표 69"/>
              <p:cNvSpPr/>
              <p:nvPr/>
            </p:nvSpPr>
            <p:spPr>
              <a:xfrm rot="7700182">
                <a:off x="6789207" y="3711450"/>
                <a:ext cx="558002" cy="587619"/>
              </a:xfrm>
              <a:prstGeom prst="rightArrow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71" name="Picture 3" descr="C:\Users\ict-08\Desktop\팀 프로젝트-그룹웨어\20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92588" y="5036561"/>
              <a:ext cx="977579" cy="400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48" name="그룹 2047"/>
          <p:cNvGrpSpPr/>
          <p:nvPr/>
        </p:nvGrpSpPr>
        <p:grpSpPr>
          <a:xfrm>
            <a:off x="4443354" y="2796666"/>
            <a:ext cx="7027200" cy="2356814"/>
            <a:chOff x="2327276" y="7180202"/>
            <a:chExt cx="7027200" cy="2356814"/>
          </a:xfrm>
        </p:grpSpPr>
        <p:sp>
          <p:nvSpPr>
            <p:cNvPr id="15" name="오른쪽 화살표 14"/>
            <p:cNvSpPr/>
            <p:nvPr/>
          </p:nvSpPr>
          <p:spPr>
            <a:xfrm>
              <a:off x="5508104" y="8949397"/>
              <a:ext cx="558002" cy="587619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5" descr="C:\Users\ict-08\Desktop\팀 프로젝트-그룹웨어\16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7276" y="7180202"/>
              <a:ext cx="7027200" cy="2344064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pic>
        <p:sp>
          <p:nvSpPr>
            <p:cNvPr id="25" name="TextBox 24"/>
            <p:cNvSpPr txBox="1"/>
            <p:nvPr/>
          </p:nvSpPr>
          <p:spPr>
            <a:xfrm>
              <a:off x="2378306" y="7414903"/>
              <a:ext cx="5452951" cy="30777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ko-KR" altLang="en-US" sz="1400" dirty="0" smtClean="0"/>
                <a:t>결재 반려된 </a:t>
              </a:r>
              <a:r>
                <a:rPr lang="ko-KR" altLang="en-US" sz="1400" dirty="0" err="1" smtClean="0"/>
                <a:t>게시글은</a:t>
              </a:r>
              <a:r>
                <a:rPr lang="ko-KR" altLang="en-US" sz="1400" dirty="0" smtClean="0"/>
                <a:t> 반려문서 폼으로 이동을 하게 됩니다</a:t>
              </a:r>
              <a:r>
                <a:rPr lang="en-US" altLang="ko-KR" sz="1400" dirty="0" smtClean="0"/>
                <a:t>.</a:t>
              </a:r>
              <a:r>
                <a:rPr lang="ko-KR" altLang="en-US" sz="1400" dirty="0" smtClean="0"/>
                <a:t> </a:t>
              </a:r>
              <a:endParaRPr lang="en-US" altLang="ko-KR" sz="1400" dirty="0" smtClean="0"/>
            </a:p>
          </p:txBody>
        </p:sp>
        <p:sp>
          <p:nvSpPr>
            <p:cNvPr id="73" name="오른쪽 화살표 72"/>
            <p:cNvSpPr/>
            <p:nvPr/>
          </p:nvSpPr>
          <p:spPr>
            <a:xfrm rot="7700182">
              <a:off x="4164180" y="7829957"/>
              <a:ext cx="558002" cy="587619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6" name="모서리가 둥근 직사각형 45"/>
          <p:cNvSpPr/>
          <p:nvPr/>
        </p:nvSpPr>
        <p:spPr>
          <a:xfrm>
            <a:off x="6931348" y="3485526"/>
            <a:ext cx="2289954" cy="102427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반려문서 </a:t>
            </a:r>
            <a:r>
              <a:rPr lang="ko-KR" altLang="en-US" sz="2400" dirty="0" smtClean="0"/>
              <a:t>수정 </a:t>
            </a:r>
            <a:endParaRPr lang="ko-KR" altLang="en-US" sz="2400" dirty="0"/>
          </a:p>
        </p:txBody>
      </p:sp>
      <p:grpSp>
        <p:nvGrpSpPr>
          <p:cNvPr id="2054" name="그룹 2053"/>
          <p:cNvGrpSpPr/>
          <p:nvPr/>
        </p:nvGrpSpPr>
        <p:grpSpPr>
          <a:xfrm>
            <a:off x="4443008" y="2809416"/>
            <a:ext cx="7027200" cy="2344064"/>
            <a:chOff x="-1521536" y="5933212"/>
            <a:chExt cx="7027200" cy="2344064"/>
          </a:xfrm>
        </p:grpSpPr>
        <p:pic>
          <p:nvPicPr>
            <p:cNvPr id="78" name="Picture 5" descr="C:\Users\ict-08\Desktop\팀 프로젝트-그룹웨어\16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21536" y="5933212"/>
              <a:ext cx="7027200" cy="2344064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pic>
        <p:sp>
          <p:nvSpPr>
            <p:cNvPr id="79" name="TextBox 78"/>
            <p:cNvSpPr txBox="1"/>
            <p:nvPr/>
          </p:nvSpPr>
          <p:spPr>
            <a:xfrm>
              <a:off x="-1502863" y="6129159"/>
              <a:ext cx="2845541" cy="307776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ko-KR" altLang="en-US" sz="1400" dirty="0" smtClean="0"/>
                <a:t>수정할 반려문서를 클릭한다</a:t>
              </a:r>
              <a:r>
                <a:rPr lang="en-US" altLang="ko-KR" sz="1400" dirty="0" smtClean="0"/>
                <a:t>.</a:t>
              </a:r>
              <a:r>
                <a:rPr lang="ko-KR" altLang="en-US" sz="1400" dirty="0" smtClean="0"/>
                <a:t> </a:t>
              </a:r>
              <a:endParaRPr lang="en-US" altLang="ko-KR" sz="1400" dirty="0" smtClean="0"/>
            </a:p>
          </p:txBody>
        </p:sp>
        <p:sp>
          <p:nvSpPr>
            <p:cNvPr id="80" name="오른쪽 화살표 79"/>
            <p:cNvSpPr/>
            <p:nvPr/>
          </p:nvSpPr>
          <p:spPr>
            <a:xfrm rot="7700182">
              <a:off x="283010" y="6544212"/>
              <a:ext cx="558002" cy="587619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49" name="그룹 2048"/>
          <p:cNvGrpSpPr/>
          <p:nvPr/>
        </p:nvGrpSpPr>
        <p:grpSpPr>
          <a:xfrm>
            <a:off x="4429100" y="1893165"/>
            <a:ext cx="7041454" cy="4208787"/>
            <a:chOff x="1326893" y="7548575"/>
            <a:chExt cx="8555039" cy="6183312"/>
          </a:xfrm>
        </p:grpSpPr>
        <p:pic>
          <p:nvPicPr>
            <p:cNvPr id="2052" name="Picture 4" descr="C:\Users\ict-08\Desktop\팀 프로젝트-그룹웨어\26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6893" y="7548575"/>
              <a:ext cx="8555039" cy="618331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pic>
        <p:cxnSp>
          <p:nvCxnSpPr>
            <p:cNvPr id="57" name="직선 화살표 연결선 56"/>
            <p:cNvCxnSpPr>
              <a:endCxn id="58" idx="2"/>
            </p:cNvCxnSpPr>
            <p:nvPr/>
          </p:nvCxnSpPr>
          <p:spPr>
            <a:xfrm flipV="1">
              <a:off x="4336658" y="11401890"/>
              <a:ext cx="216024" cy="196194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58" name="타원 57"/>
            <p:cNvSpPr/>
            <p:nvPr/>
          </p:nvSpPr>
          <p:spPr>
            <a:xfrm>
              <a:off x="4552682" y="11024122"/>
              <a:ext cx="1326268" cy="755536"/>
            </a:xfrm>
            <a:prstGeom prst="ellipse">
              <a:avLst/>
            </a:prstGeom>
            <a:noFill/>
            <a:ln w="38100"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795079" y="9997888"/>
              <a:ext cx="2577739" cy="45216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ko-KR" altLang="en-US" sz="1400" dirty="0" smtClean="0"/>
                <a:t>수</a:t>
              </a:r>
              <a:r>
                <a:rPr lang="ko-KR" altLang="en-US" sz="1400" dirty="0"/>
                <a:t>정</a:t>
              </a:r>
              <a:r>
                <a:rPr lang="ko-KR" altLang="en-US" sz="1400" dirty="0" smtClean="0"/>
                <a:t>을 클릭합니다</a:t>
              </a:r>
              <a:r>
                <a:rPr lang="en-US" altLang="ko-KR" sz="1400" dirty="0" smtClean="0"/>
                <a:t>.</a:t>
              </a:r>
            </a:p>
          </p:txBody>
        </p:sp>
        <p:sp>
          <p:nvSpPr>
            <p:cNvPr id="61" name="오른쪽 화살표 60"/>
            <p:cNvSpPr/>
            <p:nvPr/>
          </p:nvSpPr>
          <p:spPr>
            <a:xfrm rot="7700182">
              <a:off x="5261370" y="10425408"/>
              <a:ext cx="558003" cy="587620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3" name="Picture 5" descr="C:\Users\ict-08\Desktop\팀 프로젝트-그룹웨어\24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8212" y="11210123"/>
              <a:ext cx="655207" cy="383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2" name="그룹 81"/>
          <p:cNvGrpSpPr/>
          <p:nvPr/>
        </p:nvGrpSpPr>
        <p:grpSpPr>
          <a:xfrm>
            <a:off x="4442835" y="2498050"/>
            <a:ext cx="7027373" cy="2740126"/>
            <a:chOff x="4319036" y="2627601"/>
            <a:chExt cx="7027373" cy="2740126"/>
          </a:xfrm>
        </p:grpSpPr>
        <p:pic>
          <p:nvPicPr>
            <p:cNvPr id="83" name="Picture 3" descr="C:\Users\ict-08\Desktop\팀 프로젝트-그룹웨어\14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9036" y="2627601"/>
              <a:ext cx="7027373" cy="2740126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pic>
        <p:sp>
          <p:nvSpPr>
            <p:cNvPr id="84" name="오른쪽 화살표 83"/>
            <p:cNvSpPr/>
            <p:nvPr/>
          </p:nvSpPr>
          <p:spPr>
            <a:xfrm rot="2805153">
              <a:off x="8639127" y="3543437"/>
              <a:ext cx="866632" cy="587619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924129" y="2883351"/>
              <a:ext cx="4099076" cy="30777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400" dirty="0" smtClean="0"/>
                <a:t>결재상태가 결재반려에서 </a:t>
              </a:r>
              <a:r>
                <a:rPr lang="ko-KR" altLang="en-US" sz="1400" dirty="0" err="1" smtClean="0"/>
                <a:t>진행중으로</a:t>
              </a:r>
              <a:r>
                <a:rPr lang="ko-KR" altLang="en-US" sz="1400" dirty="0" smtClean="0"/>
                <a:t> 바뀝니다</a:t>
              </a:r>
              <a:r>
                <a:rPr lang="en-US" altLang="ko-KR" sz="1400" dirty="0" smtClean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07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8" grpId="0" animBg="1"/>
      <p:bldP spid="9" grpId="0" animBg="1"/>
      <p:bldP spid="10" grpId="0" animBg="1"/>
      <p:bldP spid="32" grpId="0" animBg="1"/>
      <p:bldP spid="33" grpId="0" animBg="1"/>
      <p:bldP spid="34" grpId="0" animBg="1"/>
      <p:bldP spid="44" grpId="0" animBg="1"/>
      <p:bldP spid="4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13319693">
            <a:off x="-1713683" y="5765040"/>
            <a:ext cx="3586364" cy="1817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xmlns="" id="{8CDB16BB-79AD-45AF-9873-4B4D5807D0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27454" y="-242614"/>
            <a:ext cx="4657158" cy="152641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3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레이아웃</a:t>
            </a:r>
            <a:endParaRPr lang="ko-KR" altLang="en-US" sz="3500" dirty="0">
              <a:solidFill>
                <a:srgbClr val="B62448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 rot="19582280">
            <a:off x="11922091" y="-575740"/>
            <a:ext cx="536643" cy="13080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pic>
        <p:nvPicPr>
          <p:cNvPr id="6" name="Picture 3" descr="C:\Users\ict-08\Desktop\팀 프로젝트-그룹웨어\레이아웃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04" y="1195890"/>
            <a:ext cx="2680588" cy="12241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4" descr="C:\Users\ict-08\Desktop\팀 프로젝트-그룹웨어\레이아웃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950" y="724183"/>
            <a:ext cx="5581630" cy="44680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Picture 5" descr="C:\Users\ict-08\Desktop\팀 프로젝트-그룹웨어\레이아웃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697" y="1729597"/>
            <a:ext cx="5206405" cy="2056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" name="Picture 2" descr="C:\Users\ict-08\Desktop\팀 프로젝트-그룹웨어\캡처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965" y="3077648"/>
            <a:ext cx="5227210" cy="20376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12" name="직선 화살표 연결선 11"/>
          <p:cNvCxnSpPr>
            <a:endCxn id="9" idx="1"/>
          </p:cNvCxnSpPr>
          <p:nvPr/>
        </p:nvCxnSpPr>
        <p:spPr>
          <a:xfrm>
            <a:off x="838622" y="1729597"/>
            <a:ext cx="2952328" cy="1228594"/>
          </a:xfrm>
          <a:prstGeom prst="straightConnector1">
            <a:avLst/>
          </a:prstGeom>
          <a:ln w="508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2566814" y="1629594"/>
            <a:ext cx="2278151" cy="1366496"/>
          </a:xfrm>
          <a:prstGeom prst="straightConnector1">
            <a:avLst/>
          </a:prstGeom>
          <a:ln w="508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endCxn id="2" idx="1"/>
          </p:cNvCxnSpPr>
          <p:nvPr/>
        </p:nvCxnSpPr>
        <p:spPr>
          <a:xfrm>
            <a:off x="2494806" y="1989634"/>
            <a:ext cx="2161159" cy="2106854"/>
          </a:xfrm>
          <a:prstGeom prst="straightConnector1">
            <a:avLst/>
          </a:prstGeom>
          <a:ln w="508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endCxn id="1030" idx="1"/>
          </p:cNvCxnSpPr>
          <p:nvPr/>
        </p:nvCxnSpPr>
        <p:spPr>
          <a:xfrm>
            <a:off x="2494806" y="2343894"/>
            <a:ext cx="2870513" cy="3120757"/>
          </a:xfrm>
          <a:prstGeom prst="straightConnector1">
            <a:avLst/>
          </a:prstGeom>
          <a:ln w="508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C:\Users\ict-08\Desktop\팀 프로젝트-그룹웨어\레이아웃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319" y="4457832"/>
            <a:ext cx="5194383" cy="20136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9" name="직사각형 48"/>
          <p:cNvSpPr/>
          <p:nvPr/>
        </p:nvSpPr>
        <p:spPr>
          <a:xfrm>
            <a:off x="190549" y="486152"/>
            <a:ext cx="3240361" cy="47606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 smtClean="0">
                <a:solidFill>
                  <a:schemeClr val="tx1"/>
                </a:solidFill>
              </a:rPr>
              <a:t>업무일지 전체출력 폼 및 개별 전체출력 폼</a:t>
            </a:r>
            <a:endParaRPr lang="en-US" altLang="ko-KR" sz="105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29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8CDB16BB-79AD-45AF-9873-4B4D5807D0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27454" y="-242614"/>
            <a:ext cx="4657158" cy="152641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3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레이아웃</a:t>
            </a:r>
            <a:endParaRPr lang="ko-KR" altLang="en-US" sz="3500" dirty="0">
              <a:solidFill>
                <a:srgbClr val="B62448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 rot="19582280">
            <a:off x="11922091" y="-575740"/>
            <a:ext cx="536643" cy="13080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4103" name="직사각형 4102"/>
          <p:cNvSpPr/>
          <p:nvPr/>
        </p:nvSpPr>
        <p:spPr>
          <a:xfrm>
            <a:off x="9695606" y="1629594"/>
            <a:ext cx="2016224" cy="482055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 smtClean="0">
                <a:solidFill>
                  <a:schemeClr val="tx1"/>
                </a:solidFill>
              </a:rPr>
              <a:t>업무일지 게시판의 각 아이콘은 조회</a:t>
            </a:r>
            <a:r>
              <a:rPr lang="en-US" altLang="ko-KR" sz="1050" dirty="0" smtClean="0">
                <a:solidFill>
                  <a:schemeClr val="tx1"/>
                </a:solidFill>
              </a:rPr>
              <a:t>, </a:t>
            </a:r>
            <a:r>
              <a:rPr lang="ko-KR" altLang="en-US" sz="1050" dirty="0" smtClean="0">
                <a:solidFill>
                  <a:schemeClr val="tx1"/>
                </a:solidFill>
              </a:rPr>
              <a:t>수정</a:t>
            </a:r>
            <a:r>
              <a:rPr lang="en-US" altLang="ko-KR" sz="1050" dirty="0" smtClean="0">
                <a:solidFill>
                  <a:schemeClr val="tx1"/>
                </a:solidFill>
              </a:rPr>
              <a:t>, </a:t>
            </a:r>
            <a:r>
              <a:rPr lang="ko-KR" altLang="en-US" sz="1050" dirty="0" smtClean="0">
                <a:solidFill>
                  <a:schemeClr val="tx1"/>
                </a:solidFill>
              </a:rPr>
              <a:t>삭제기능을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r>
              <a:rPr lang="ko-KR" altLang="en-US" sz="1050" dirty="0" smtClean="0">
                <a:solidFill>
                  <a:schemeClr val="tx1"/>
                </a:solidFill>
              </a:rPr>
              <a:t>수행</a:t>
            </a:r>
            <a:endParaRPr lang="en-US" altLang="ko-KR" sz="1050" dirty="0" smtClean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rot="13319693">
            <a:off x="-1713683" y="5765040"/>
            <a:ext cx="3586364" cy="1817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pic>
        <p:nvPicPr>
          <p:cNvPr id="12" name="Picture 4" descr="C:\Users\ict-08\Desktop\팀 프로젝트-그룹웨어\레이아웃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702" y="387325"/>
            <a:ext cx="7614400" cy="62681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13" name="직선 화살표 연결선 12"/>
          <p:cNvCxnSpPr>
            <a:stCxn id="14" idx="3"/>
          </p:cNvCxnSpPr>
          <p:nvPr/>
        </p:nvCxnSpPr>
        <p:spPr>
          <a:xfrm flipV="1">
            <a:off x="6955436" y="1485578"/>
            <a:ext cx="1089462" cy="1910271"/>
          </a:xfrm>
          <a:prstGeom prst="straightConnector1">
            <a:avLst/>
          </a:prstGeom>
          <a:ln w="508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C:\Users\ict-08\Desktop\팀 프로젝트-그룹웨어\fpd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701" y="503831"/>
            <a:ext cx="5396735" cy="57840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Picture 2" descr="C:\Users\ict-08\Desktop\팀 프로젝트-그룹웨어\dfdsd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701" y="526354"/>
            <a:ext cx="5373178" cy="57615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29" name="직선 화살표 연결선 28"/>
          <p:cNvCxnSpPr>
            <a:stCxn id="10" idx="3"/>
          </p:cNvCxnSpPr>
          <p:nvPr/>
        </p:nvCxnSpPr>
        <p:spPr>
          <a:xfrm>
            <a:off x="6931879" y="3407111"/>
            <a:ext cx="1265419" cy="141138"/>
          </a:xfrm>
          <a:prstGeom prst="straightConnector1">
            <a:avLst/>
          </a:prstGeom>
          <a:ln w="508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ict-08\Desktop\팀 프로젝트-그룹웨어\dfsfsdfdsf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702" y="526354"/>
            <a:ext cx="5396734" cy="57615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34" name="직선 화살표 연결선 33"/>
          <p:cNvCxnSpPr>
            <a:stCxn id="11" idx="3"/>
          </p:cNvCxnSpPr>
          <p:nvPr/>
        </p:nvCxnSpPr>
        <p:spPr>
          <a:xfrm>
            <a:off x="6955436" y="3407111"/>
            <a:ext cx="1732058" cy="2110915"/>
          </a:xfrm>
          <a:prstGeom prst="straightConnector1">
            <a:avLst/>
          </a:prstGeom>
          <a:ln w="508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5" descr="C:\Users\ict-08\Desktop\팀 프로젝트-그룹웨어\dfsdfsdfsdfs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701" y="503831"/>
            <a:ext cx="5396735" cy="57840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38" name="직선 화살표 연결선 37"/>
          <p:cNvCxnSpPr>
            <a:stCxn id="30" idx="3"/>
          </p:cNvCxnSpPr>
          <p:nvPr/>
        </p:nvCxnSpPr>
        <p:spPr>
          <a:xfrm flipV="1">
            <a:off x="6955436" y="1485578"/>
            <a:ext cx="1300010" cy="1910271"/>
          </a:xfrm>
          <a:prstGeom prst="straightConnector1">
            <a:avLst/>
          </a:prstGeom>
          <a:ln w="508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" name="타원형 설명선 2048"/>
          <p:cNvSpPr/>
          <p:nvPr/>
        </p:nvSpPr>
        <p:spPr>
          <a:xfrm>
            <a:off x="8656022" y="795029"/>
            <a:ext cx="1111591" cy="425114"/>
          </a:xfrm>
          <a:prstGeom prst="wedgeEllipseCallout">
            <a:avLst>
              <a:gd name="adj1" fmla="val -62721"/>
              <a:gd name="adj2" fmla="val 7594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클릭 시</a:t>
            </a:r>
            <a:endParaRPr lang="ko-KR" altLang="en-US" sz="1400" dirty="0"/>
          </a:p>
        </p:txBody>
      </p:sp>
      <p:pic>
        <p:nvPicPr>
          <p:cNvPr id="2061" name="Picture 6" descr="C:\Users\ict-08\Desktop\팀 프로젝트-그룹웨어\hhhhhhh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61" y="387325"/>
            <a:ext cx="7609387" cy="62681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065" name="모서리가 둥근 직사각형 2064"/>
          <p:cNvSpPr/>
          <p:nvPr/>
        </p:nvSpPr>
        <p:spPr>
          <a:xfrm>
            <a:off x="1630710" y="837506"/>
            <a:ext cx="7416824" cy="7920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6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" grpId="0" animBg="1"/>
      <p:bldP spid="206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4005857"/>
            <a:ext cx="12190413" cy="28537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" y="272646"/>
            <a:ext cx="536643" cy="13080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8822" y="1701602"/>
            <a:ext cx="7920880" cy="364715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514350" indent="-514350">
              <a:buFont typeface="+mj-lt"/>
              <a:buAutoNum type="alphaUcPeriod"/>
            </a:pPr>
            <a:r>
              <a:rPr lang="ko-KR" altLang="en-US" dirty="0" smtClean="0"/>
              <a:t>팀원 소개</a:t>
            </a:r>
            <a:endParaRPr lang="en-US" altLang="ko-KR" dirty="0" smtClean="0"/>
          </a:p>
          <a:p>
            <a:pPr marL="514350" indent="-514350">
              <a:buFont typeface="+mj-lt"/>
              <a:buAutoNum type="alphaUcPeriod"/>
            </a:pPr>
            <a:r>
              <a:rPr lang="ko-KR" altLang="en-US" dirty="0" smtClean="0"/>
              <a:t>프로젝트 </a:t>
            </a:r>
            <a:r>
              <a:rPr lang="ko-KR" altLang="en-US" dirty="0" smtClean="0"/>
              <a:t>개요</a:t>
            </a:r>
            <a:endParaRPr lang="en-US" altLang="ko-KR" dirty="0" smtClean="0"/>
          </a:p>
          <a:p>
            <a:pPr marL="1001451" lvl="1" indent="-457200">
              <a:buFont typeface="Arial" pitchFamily="34" charset="0"/>
              <a:buChar char="•"/>
            </a:pPr>
            <a:r>
              <a:rPr lang="ko-KR" altLang="en-US" dirty="0" smtClean="0"/>
              <a:t>프로젝트 소개</a:t>
            </a:r>
            <a:endParaRPr lang="en-US" altLang="ko-KR" dirty="0" smtClean="0"/>
          </a:p>
          <a:p>
            <a:pPr marL="1001451" lvl="1" indent="-457200">
              <a:buFont typeface="Arial" pitchFamily="34" charset="0"/>
              <a:buChar char="•"/>
            </a:pPr>
            <a:r>
              <a:rPr lang="ko-KR" altLang="en-US" dirty="0" smtClean="0"/>
              <a:t>주제 선택 및 방향</a:t>
            </a:r>
            <a:endParaRPr lang="en-US" altLang="ko-KR" dirty="0" smtClean="0"/>
          </a:p>
          <a:p>
            <a:pPr marL="1001451" lvl="1" indent="-457200">
              <a:buFont typeface="Arial" pitchFamily="34" charset="0"/>
              <a:buChar char="•"/>
            </a:pPr>
            <a:r>
              <a:rPr lang="ko-KR" altLang="en-US" dirty="0" smtClean="0"/>
              <a:t>프로젝트 일정</a:t>
            </a:r>
            <a:endParaRPr lang="en-US" altLang="ko-KR" dirty="0" smtClean="0"/>
          </a:p>
          <a:p>
            <a:pPr marL="1001451" lvl="1" indent="-457200">
              <a:buFont typeface="Arial" pitchFamily="34" charset="0"/>
              <a:buChar char="•"/>
            </a:pPr>
            <a:r>
              <a:rPr lang="ko-KR" altLang="en-US" dirty="0" smtClean="0"/>
              <a:t>개발 환경 및 </a:t>
            </a:r>
            <a:r>
              <a:rPr lang="ko-KR" altLang="en-US" dirty="0" smtClean="0"/>
              <a:t>도구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457200" indent="-457200">
              <a:buFont typeface="+mj-lt"/>
              <a:buAutoNum type="alphaUcPeriod"/>
            </a:pPr>
            <a:r>
              <a:rPr lang="ko-KR" altLang="en-US" dirty="0" smtClean="0">
                <a:solidFill>
                  <a:schemeClr val="bg1"/>
                </a:solidFill>
              </a:rPr>
              <a:t>요구사항 분석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lphaUcPeriod"/>
            </a:pPr>
            <a:r>
              <a:rPr lang="ko-KR" altLang="en-US" dirty="0" smtClean="0">
                <a:solidFill>
                  <a:schemeClr val="bg1"/>
                </a:solidFill>
              </a:rPr>
              <a:t>데이터베이스 관계도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lphaUcPeriod"/>
            </a:pPr>
            <a:r>
              <a:rPr lang="ko-KR" altLang="en-US" dirty="0" smtClean="0">
                <a:solidFill>
                  <a:schemeClr val="bg1"/>
                </a:solidFill>
              </a:rPr>
              <a:t>클래스 다이어그램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lphaUcPeriod"/>
            </a:pPr>
            <a:r>
              <a:rPr lang="ko-KR" altLang="en-US" dirty="0" smtClean="0">
                <a:solidFill>
                  <a:schemeClr val="bg1"/>
                </a:solidFill>
              </a:rPr>
              <a:t>핵심 구현 기능</a:t>
            </a:r>
            <a:endParaRPr lang="en-US" altLang="ko-KR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lphaUcPeriod"/>
            </a:pPr>
            <a:r>
              <a:rPr lang="ko-KR" altLang="en-US" dirty="0" smtClean="0"/>
              <a:t>레이아웃</a:t>
            </a:r>
            <a:endParaRPr lang="en-US" altLang="ko-KR" dirty="0"/>
          </a:p>
          <a:p>
            <a:pPr marL="457200" indent="-457200">
              <a:buFont typeface="+mj-lt"/>
              <a:buAutoNum type="alphaUcPeriod"/>
            </a:pPr>
            <a:r>
              <a:rPr lang="ko-KR" altLang="en-US" dirty="0" smtClean="0"/>
              <a:t>개선 사항</a:t>
            </a:r>
            <a:endParaRPr lang="en-US" altLang="ko-KR" dirty="0" smtClean="0"/>
          </a:p>
          <a:p>
            <a:pPr marL="457200" indent="-457200">
              <a:buFont typeface="+mj-lt"/>
              <a:buAutoNum type="alphaUcPeriod"/>
            </a:pPr>
            <a:r>
              <a:rPr lang="ko-KR" altLang="en-US" dirty="0" smtClean="0"/>
              <a:t>시연</a:t>
            </a:r>
            <a:endParaRPr lang="en-US" altLang="ko-KR" dirty="0" smtClean="0"/>
          </a:p>
          <a:p>
            <a:pPr marL="457200" indent="-457200">
              <a:buFont typeface="+mj-lt"/>
              <a:buAutoNum type="alphaUcPeriod"/>
            </a:pPr>
            <a:r>
              <a:rPr lang="ko-KR" altLang="en-US" dirty="0" smtClean="0"/>
              <a:t>질의 응답</a:t>
            </a:r>
            <a:endParaRPr lang="en-US" altLang="ko-KR" dirty="0" smtClean="0"/>
          </a:p>
        </p:txBody>
      </p:sp>
      <p:sp>
        <p:nvSpPr>
          <p:cNvPr id="11" name="제목 2">
            <a:extLst>
              <a:ext uri="{FF2B5EF4-FFF2-40B4-BE49-F238E27FC236}">
                <a16:creationId xmlns:a16="http://schemas.microsoft.com/office/drawing/2014/main" xmlns="" id="{8CDB16BB-79AD-45AF-9873-4B4D5807D0FB}"/>
              </a:ext>
            </a:extLst>
          </p:cNvPr>
          <p:cNvSpPr txBox="1">
            <a:spLocks/>
          </p:cNvSpPr>
          <p:nvPr/>
        </p:nvSpPr>
        <p:spPr>
          <a:xfrm>
            <a:off x="-933001" y="-314622"/>
            <a:ext cx="4147887" cy="1526416"/>
          </a:xfrm>
          <a:prstGeom prst="rect">
            <a:avLst/>
          </a:prstGeom>
        </p:spPr>
        <p:txBody>
          <a:bodyPr vert="horz" lIns="108850" tIns="54425" rIns="108850" bIns="54425" rtlCol="0" anchor="ctr">
            <a:noAutofit/>
          </a:bodyPr>
          <a:lstStyle>
            <a:lvl1pPr algn="ctr" defTabSz="1088502" rtl="0" eaLnBrk="1" latinLnBrk="1" hangingPunct="1">
              <a:spcBef>
                <a:spcPct val="0"/>
              </a:spcBef>
              <a:buNone/>
              <a:defRPr sz="5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목차</a:t>
            </a:r>
            <a:endParaRPr lang="ko-KR" altLang="en-US" sz="3500" dirty="0">
              <a:solidFill>
                <a:srgbClr val="B624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84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 rot="1332497">
            <a:off x="9768384" y="-1508556"/>
            <a:ext cx="6902381" cy="27318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xmlns="" id="{8CDB16BB-79AD-45AF-9873-4B4D5807D0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896" y="-314622"/>
            <a:ext cx="5017198" cy="152641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핵심 구현 </a:t>
            </a:r>
            <a:r>
              <a:rPr lang="ko-KR" altLang="en-US" sz="3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기능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이메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일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</a:t>
            </a:r>
            <a:endParaRPr lang="ko-KR" altLang="en-US" sz="3500" dirty="0">
              <a:solidFill>
                <a:srgbClr val="B62448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" y="272646"/>
            <a:ext cx="536643" cy="13080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5" name="직사각형 4"/>
          <p:cNvSpPr/>
          <p:nvPr/>
        </p:nvSpPr>
        <p:spPr>
          <a:xfrm rot="16476047">
            <a:off x="8186340" y="2767569"/>
            <a:ext cx="11982142" cy="45608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641079" y="869503"/>
            <a:ext cx="1440231" cy="298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err="1" smtClean="0"/>
              <a:t>지난시간</a:t>
            </a:r>
            <a:endParaRPr lang="ko-KR" altLang="en-US" sz="2000" dirty="0"/>
          </a:p>
        </p:txBody>
      </p:sp>
      <p:grpSp>
        <p:nvGrpSpPr>
          <p:cNvPr id="4" name="그룹 3"/>
          <p:cNvGrpSpPr/>
          <p:nvPr/>
        </p:nvGrpSpPr>
        <p:grpSpPr>
          <a:xfrm>
            <a:off x="4086448" y="153628"/>
            <a:ext cx="4496075" cy="6135170"/>
            <a:chOff x="901016" y="796486"/>
            <a:chExt cx="4496075" cy="6135170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2552021" y="829773"/>
              <a:ext cx="1036904" cy="29597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901016" y="2353464"/>
              <a:ext cx="4338914" cy="3622300"/>
              <a:chOff x="7854214" y="5013960"/>
              <a:chExt cx="1731746" cy="637411"/>
            </a:xfrm>
          </p:grpSpPr>
          <p:sp>
            <p:nvSpPr>
              <p:cNvPr id="10" name="순서도: 처리 9"/>
              <p:cNvSpPr/>
              <p:nvPr/>
            </p:nvSpPr>
            <p:spPr>
              <a:xfrm>
                <a:off x="7854214" y="5059249"/>
                <a:ext cx="1731746" cy="592122"/>
              </a:xfrm>
              <a:prstGeom prst="flowChartProcess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순서도: 처리 10"/>
              <p:cNvSpPr/>
              <p:nvPr/>
            </p:nvSpPr>
            <p:spPr>
              <a:xfrm>
                <a:off x="7854214" y="5013960"/>
                <a:ext cx="1731746" cy="46637"/>
              </a:xfrm>
              <a:prstGeom prst="flowChartProcess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순서도: 준비 11"/>
            <p:cNvSpPr/>
            <p:nvPr/>
          </p:nvSpPr>
          <p:spPr>
            <a:xfrm>
              <a:off x="2532996" y="1828793"/>
              <a:ext cx="1083594" cy="356763"/>
            </a:xfrm>
            <a:prstGeom prst="flowChartPreparat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순서도: 판단 12"/>
            <p:cNvSpPr/>
            <p:nvPr/>
          </p:nvSpPr>
          <p:spPr>
            <a:xfrm>
              <a:off x="1361195" y="2777746"/>
              <a:ext cx="1012284" cy="662164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순서도: 데이터 13"/>
            <p:cNvSpPr/>
            <p:nvPr/>
          </p:nvSpPr>
          <p:spPr>
            <a:xfrm>
              <a:off x="2544558" y="1286079"/>
              <a:ext cx="1051830" cy="382386"/>
            </a:xfrm>
            <a:prstGeom prst="flowChartInputOutpu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판단 14"/>
            <p:cNvSpPr/>
            <p:nvPr/>
          </p:nvSpPr>
          <p:spPr>
            <a:xfrm>
              <a:off x="2020669" y="3220300"/>
              <a:ext cx="1012284" cy="662164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판단 15"/>
            <p:cNvSpPr/>
            <p:nvPr/>
          </p:nvSpPr>
          <p:spPr>
            <a:xfrm>
              <a:off x="2671462" y="3662854"/>
              <a:ext cx="1012284" cy="662164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순서도: 판단 16"/>
            <p:cNvSpPr/>
            <p:nvPr/>
          </p:nvSpPr>
          <p:spPr>
            <a:xfrm>
              <a:off x="3322255" y="4105408"/>
              <a:ext cx="1012284" cy="662164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순서도: 판단 17"/>
            <p:cNvSpPr/>
            <p:nvPr/>
          </p:nvSpPr>
          <p:spPr>
            <a:xfrm>
              <a:off x="3973048" y="4547962"/>
              <a:ext cx="1012284" cy="662164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순서도: 처리 18"/>
            <p:cNvSpPr/>
            <p:nvPr/>
          </p:nvSpPr>
          <p:spPr>
            <a:xfrm>
              <a:off x="2621730" y="5430964"/>
              <a:ext cx="1080953" cy="273619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순서도: 데이터 20"/>
            <p:cNvSpPr/>
            <p:nvPr/>
          </p:nvSpPr>
          <p:spPr>
            <a:xfrm>
              <a:off x="2541894" y="6189844"/>
              <a:ext cx="1116407" cy="518387"/>
            </a:xfrm>
            <a:prstGeom prst="flowChartInputOutpu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660627" y="796486"/>
              <a:ext cx="955963" cy="382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 smtClean="0"/>
                <a:t>START</a:t>
              </a:r>
              <a:endParaRPr lang="ko-KR" altLang="en-US" sz="18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632770" y="1318787"/>
              <a:ext cx="13402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 smtClean="0"/>
                <a:t>시간받기</a:t>
              </a:r>
              <a:endParaRPr lang="ko-KR" altLang="en-US" sz="14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621730" y="1847207"/>
              <a:ext cx="13402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 smtClean="0"/>
                <a:t>지금시간</a:t>
              </a:r>
              <a:endParaRPr lang="ko-KR" altLang="en-US" sz="14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719694" y="2328261"/>
              <a:ext cx="26773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 smtClean="0"/>
                <a:t>i</a:t>
              </a:r>
              <a:r>
                <a:rPr lang="en-US" altLang="ko-KR" sz="1400" dirty="0" smtClean="0"/>
                <a:t>=0,</a:t>
              </a:r>
              <a:r>
                <a:rPr lang="ko-KR" altLang="en-US" sz="1400" dirty="0" err="1" smtClean="0"/>
                <a:t>받은시간스플릿배열길이</a:t>
              </a:r>
              <a:r>
                <a:rPr lang="en-US" altLang="ko-KR" sz="1400" dirty="0" smtClean="0"/>
                <a:t>,1</a:t>
              </a:r>
              <a:endParaRPr lang="ko-KR" altLang="en-US" sz="14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369876" y="2968334"/>
              <a:ext cx="9229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/>
                <a:t>d1[0]!=d2[0]</a:t>
              </a:r>
              <a:endParaRPr lang="ko-KR" altLang="en-US" sz="11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11029" y="3404643"/>
              <a:ext cx="9229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/>
                <a:t>d1[1]!=d2[1]</a:t>
              </a:r>
              <a:endParaRPr lang="ko-KR" altLang="en-US" sz="11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693612" y="3843798"/>
              <a:ext cx="9229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/>
                <a:t>d1[2]!=d2[2]</a:t>
              </a:r>
              <a:endParaRPr lang="ko-KR" altLang="en-US" sz="11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349556" y="4286352"/>
              <a:ext cx="9229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/>
                <a:t>d1[3]!=d2[3]</a:t>
              </a:r>
              <a:endParaRPr lang="ko-KR" altLang="en-US" sz="11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07735" y="4727239"/>
              <a:ext cx="9229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/>
                <a:t>d1[4]!=d2[4]</a:t>
              </a:r>
              <a:endParaRPr lang="ko-KR" altLang="en-US" sz="1100" dirty="0"/>
            </a:p>
          </p:txBody>
        </p:sp>
        <p:sp>
          <p:nvSpPr>
            <p:cNvPr id="31" name="순서도: 처리 30"/>
            <p:cNvSpPr/>
            <p:nvPr/>
          </p:nvSpPr>
          <p:spPr>
            <a:xfrm>
              <a:off x="1512552" y="3741033"/>
              <a:ext cx="594980" cy="226157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482992" y="3720738"/>
              <a:ext cx="6507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/>
                <a:t>+</a:t>
              </a:r>
              <a:r>
                <a:rPr lang="ko-KR" altLang="en-US" sz="1100" dirty="0" smtClean="0"/>
                <a:t>년 전</a:t>
              </a:r>
              <a:endParaRPr lang="ko-KR" altLang="en-US" sz="1100" dirty="0"/>
            </a:p>
          </p:txBody>
        </p:sp>
        <p:sp>
          <p:nvSpPr>
            <p:cNvPr id="33" name="순서도: 처리 32"/>
            <p:cNvSpPr/>
            <p:nvPr/>
          </p:nvSpPr>
          <p:spPr>
            <a:xfrm>
              <a:off x="2133785" y="4157419"/>
              <a:ext cx="641153" cy="226157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082519" y="4141118"/>
              <a:ext cx="7979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/>
                <a:t>+</a:t>
              </a:r>
              <a:r>
                <a:rPr lang="ko-KR" altLang="en-US" sz="1100" dirty="0" smtClean="0"/>
                <a:t>개월 전</a:t>
              </a:r>
              <a:endParaRPr lang="ko-KR" altLang="en-US" sz="1100" dirty="0"/>
            </a:p>
          </p:txBody>
        </p:sp>
        <p:sp>
          <p:nvSpPr>
            <p:cNvPr id="35" name="순서도: 처리 34"/>
            <p:cNvSpPr/>
            <p:nvPr/>
          </p:nvSpPr>
          <p:spPr>
            <a:xfrm>
              <a:off x="2830751" y="4592959"/>
              <a:ext cx="594980" cy="226157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784578" y="4570171"/>
              <a:ext cx="6507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/>
                <a:t>+</a:t>
              </a:r>
              <a:r>
                <a:rPr lang="ko-KR" altLang="en-US" sz="1100" dirty="0" smtClean="0"/>
                <a:t>일 전</a:t>
              </a:r>
              <a:endParaRPr lang="ko-KR" altLang="en-US" sz="1100" dirty="0"/>
            </a:p>
          </p:txBody>
        </p:sp>
        <p:sp>
          <p:nvSpPr>
            <p:cNvPr id="37" name="순서도: 처리 36"/>
            <p:cNvSpPr/>
            <p:nvPr/>
          </p:nvSpPr>
          <p:spPr>
            <a:xfrm>
              <a:off x="3522332" y="5034058"/>
              <a:ext cx="594980" cy="226157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435371" y="5012725"/>
              <a:ext cx="8061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/>
                <a:t>+</a:t>
              </a:r>
              <a:r>
                <a:rPr lang="ko-KR" altLang="en-US" sz="1100" dirty="0" smtClean="0"/>
                <a:t>시간 전</a:t>
              </a:r>
              <a:endParaRPr lang="ko-KR" altLang="en-US" sz="1100" dirty="0"/>
            </a:p>
          </p:txBody>
        </p:sp>
        <p:sp>
          <p:nvSpPr>
            <p:cNvPr id="39" name="순서도: 처리 38"/>
            <p:cNvSpPr/>
            <p:nvPr/>
          </p:nvSpPr>
          <p:spPr>
            <a:xfrm>
              <a:off x="4126592" y="5414811"/>
              <a:ext cx="594980" cy="226157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96123" y="5381714"/>
              <a:ext cx="6507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/>
                <a:t>+</a:t>
              </a:r>
              <a:r>
                <a:rPr lang="ko-KR" altLang="en-US" sz="1100" dirty="0"/>
                <a:t>분</a:t>
              </a:r>
              <a:r>
                <a:rPr lang="ko-KR" altLang="en-US" sz="1100" dirty="0" smtClean="0"/>
                <a:t> 전</a:t>
              </a:r>
              <a:endParaRPr lang="ko-KR" altLang="en-US" sz="11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802272" y="5430964"/>
              <a:ext cx="6507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smtClean="0"/>
                <a:t>+</a:t>
              </a:r>
              <a:r>
                <a:rPr lang="ko-KR" altLang="en-US" sz="1100" dirty="0"/>
                <a:t>초</a:t>
              </a:r>
              <a:r>
                <a:rPr lang="ko-KR" altLang="en-US" sz="1100" dirty="0" smtClean="0"/>
                <a:t> 전</a:t>
              </a:r>
              <a:endParaRPr lang="ko-KR" altLang="en-US" sz="11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707524" y="6187428"/>
              <a:ext cx="13402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/>
                <a:t>데이터</a:t>
              </a:r>
              <a:endParaRPr lang="en-US" altLang="ko-KR" sz="1400" dirty="0" smtClean="0"/>
            </a:p>
            <a:p>
              <a:r>
                <a:rPr lang="ko-KR" altLang="en-US" sz="1400" dirty="0" smtClean="0"/>
                <a:t>보내기</a:t>
              </a:r>
              <a:endParaRPr lang="ko-KR" altLang="en-US" sz="1400" dirty="0"/>
            </a:p>
          </p:txBody>
        </p:sp>
        <p:cxnSp>
          <p:nvCxnSpPr>
            <p:cNvPr id="43" name="직선 화살표 연결선 42"/>
            <p:cNvCxnSpPr/>
            <p:nvPr/>
          </p:nvCxnSpPr>
          <p:spPr>
            <a:xfrm>
              <a:off x="3083327" y="1125751"/>
              <a:ext cx="0" cy="139915"/>
            </a:xfrm>
            <a:prstGeom prst="straightConnector1">
              <a:avLst/>
            </a:prstGeom>
            <a:ln w="19050">
              <a:tailEnd type="triangle" w="med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/>
            <p:nvPr/>
          </p:nvCxnSpPr>
          <p:spPr>
            <a:xfrm>
              <a:off x="3083327" y="1668465"/>
              <a:ext cx="0" cy="139915"/>
            </a:xfrm>
            <a:prstGeom prst="straightConnector1">
              <a:avLst/>
            </a:prstGeom>
            <a:ln w="19050">
              <a:tailEnd type="triangle" w="med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/>
            <p:nvPr/>
          </p:nvCxnSpPr>
          <p:spPr>
            <a:xfrm>
              <a:off x="3083327" y="2185556"/>
              <a:ext cx="0" cy="139915"/>
            </a:xfrm>
            <a:prstGeom prst="straightConnector1">
              <a:avLst/>
            </a:prstGeom>
            <a:ln w="19050">
              <a:tailEnd type="triangle" w="med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/>
            <p:nvPr/>
          </p:nvCxnSpPr>
          <p:spPr>
            <a:xfrm>
              <a:off x="1870872" y="2618494"/>
              <a:ext cx="0" cy="139915"/>
            </a:xfrm>
            <a:prstGeom prst="straightConnector1">
              <a:avLst/>
            </a:prstGeom>
            <a:ln w="19050">
              <a:tailEnd type="triangle" w="med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/>
            <p:nvPr/>
          </p:nvCxnSpPr>
          <p:spPr>
            <a:xfrm>
              <a:off x="1867337" y="3439910"/>
              <a:ext cx="0" cy="277253"/>
            </a:xfrm>
            <a:prstGeom prst="straightConnector1">
              <a:avLst/>
            </a:prstGeom>
            <a:ln w="19050">
              <a:tailEnd type="triangle" w="med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꺾인 연결선 47"/>
            <p:cNvCxnSpPr>
              <a:stCxn id="13" idx="3"/>
              <a:endCxn id="15" idx="0"/>
            </p:cNvCxnSpPr>
            <p:nvPr/>
          </p:nvCxnSpPr>
          <p:spPr>
            <a:xfrm>
              <a:off x="2373479" y="3108828"/>
              <a:ext cx="153332" cy="111472"/>
            </a:xfrm>
            <a:prstGeom prst="bentConnector2">
              <a:avLst/>
            </a:prstGeom>
            <a:ln w="19050">
              <a:tailEnd type="triangle" w="med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꺾인 연결선 48"/>
            <p:cNvCxnSpPr/>
            <p:nvPr/>
          </p:nvCxnSpPr>
          <p:spPr>
            <a:xfrm>
              <a:off x="3032952" y="3543341"/>
              <a:ext cx="153332" cy="111472"/>
            </a:xfrm>
            <a:prstGeom prst="bentConnector2">
              <a:avLst/>
            </a:prstGeom>
            <a:ln w="19050">
              <a:tailEnd type="triangle" w="med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꺾인 연결선 49"/>
            <p:cNvCxnSpPr/>
            <p:nvPr/>
          </p:nvCxnSpPr>
          <p:spPr>
            <a:xfrm>
              <a:off x="3679601" y="3984024"/>
              <a:ext cx="153332" cy="111472"/>
            </a:xfrm>
            <a:prstGeom prst="bentConnector2">
              <a:avLst/>
            </a:prstGeom>
            <a:ln w="19050">
              <a:tailEnd type="triangle" w="med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꺾인 연결선 50"/>
            <p:cNvCxnSpPr/>
            <p:nvPr/>
          </p:nvCxnSpPr>
          <p:spPr>
            <a:xfrm>
              <a:off x="4326315" y="4431346"/>
              <a:ext cx="153332" cy="111472"/>
            </a:xfrm>
            <a:prstGeom prst="bentConnector2">
              <a:avLst/>
            </a:prstGeom>
            <a:ln w="19050">
              <a:tailEnd type="triangle" w="med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/>
            <p:nvPr/>
          </p:nvCxnSpPr>
          <p:spPr>
            <a:xfrm>
              <a:off x="2528014" y="3880166"/>
              <a:ext cx="0" cy="277253"/>
            </a:xfrm>
            <a:prstGeom prst="straightConnector1">
              <a:avLst/>
            </a:prstGeom>
            <a:ln w="19050">
              <a:tailEnd type="triangle" w="med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/>
            <p:nvPr/>
          </p:nvCxnSpPr>
          <p:spPr>
            <a:xfrm>
              <a:off x="3186284" y="4315706"/>
              <a:ext cx="0" cy="277253"/>
            </a:xfrm>
            <a:prstGeom prst="straightConnector1">
              <a:avLst/>
            </a:prstGeom>
            <a:ln w="19050">
              <a:tailEnd type="triangle" w="med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/>
            <p:nvPr/>
          </p:nvCxnSpPr>
          <p:spPr>
            <a:xfrm>
              <a:off x="3829600" y="4756805"/>
              <a:ext cx="0" cy="277253"/>
            </a:xfrm>
            <a:prstGeom prst="straightConnector1">
              <a:avLst/>
            </a:prstGeom>
            <a:ln w="19050">
              <a:tailEnd type="triangle" w="med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/>
            <p:nvPr/>
          </p:nvCxnSpPr>
          <p:spPr>
            <a:xfrm>
              <a:off x="4477649" y="5210126"/>
              <a:ext cx="1541" cy="165888"/>
            </a:xfrm>
            <a:prstGeom prst="straightConnector1">
              <a:avLst/>
            </a:prstGeom>
            <a:ln w="25400">
              <a:tailEnd type="triangle" w="med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직선 화살표 연결선 55"/>
            <p:cNvCxnSpPr>
              <a:stCxn id="19" idx="2"/>
            </p:cNvCxnSpPr>
            <p:nvPr/>
          </p:nvCxnSpPr>
          <p:spPr>
            <a:xfrm flipH="1">
              <a:off x="3162206" y="5704583"/>
              <a:ext cx="1" cy="459621"/>
            </a:xfrm>
            <a:prstGeom prst="straightConnector1">
              <a:avLst/>
            </a:prstGeom>
            <a:ln w="19050">
              <a:tailEnd type="triangle" w="med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꺾인 연결선 56"/>
            <p:cNvCxnSpPr>
              <a:stCxn id="40" idx="2"/>
            </p:cNvCxnSpPr>
            <p:nvPr/>
          </p:nvCxnSpPr>
          <p:spPr>
            <a:xfrm rot="5400000">
              <a:off x="3697685" y="5131923"/>
              <a:ext cx="212435" cy="1235236"/>
            </a:xfrm>
            <a:prstGeom prst="bentConnector2">
              <a:avLst/>
            </a:prstGeom>
            <a:ln w="19050">
              <a:tailEnd type="triangle" w="med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>
              <a:stCxn id="38" idx="2"/>
            </p:cNvCxnSpPr>
            <p:nvPr/>
          </p:nvCxnSpPr>
          <p:spPr>
            <a:xfrm flipH="1">
              <a:off x="3838454" y="5274335"/>
              <a:ext cx="1" cy="581424"/>
            </a:xfrm>
            <a:prstGeom prst="line">
              <a:avLst/>
            </a:prstGeom>
            <a:ln w="19050">
              <a:tailEnd type="triangle" w="med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꺾인 연결선 58"/>
            <p:cNvCxnSpPr>
              <a:stCxn id="32" idx="2"/>
            </p:cNvCxnSpPr>
            <p:nvPr/>
          </p:nvCxnSpPr>
          <p:spPr>
            <a:xfrm rot="16200000" flipH="1">
              <a:off x="1531323" y="4259413"/>
              <a:ext cx="1873411" cy="1319279"/>
            </a:xfrm>
            <a:prstGeom prst="bentConnector3">
              <a:avLst>
                <a:gd name="adj1" fmla="val 100141"/>
              </a:avLst>
            </a:prstGeom>
            <a:ln w="19050">
              <a:tailEnd type="triangle" w="med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/>
            <p:nvPr/>
          </p:nvCxnSpPr>
          <p:spPr>
            <a:xfrm flipH="1">
              <a:off x="2453894" y="4383576"/>
              <a:ext cx="8282" cy="1473564"/>
            </a:xfrm>
            <a:prstGeom prst="line">
              <a:avLst/>
            </a:prstGeom>
            <a:ln w="19050">
              <a:tailEnd type="triangle" w="med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 flipH="1">
              <a:off x="2459181" y="4712200"/>
              <a:ext cx="359965" cy="0"/>
            </a:xfrm>
            <a:prstGeom prst="line">
              <a:avLst/>
            </a:prstGeom>
            <a:ln w="19050">
              <a:tailEnd type="triangle" w="med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꺾인 연결선 61"/>
            <p:cNvCxnSpPr>
              <a:stCxn id="18" idx="1"/>
              <a:endCxn id="41" idx="0"/>
            </p:cNvCxnSpPr>
            <p:nvPr/>
          </p:nvCxnSpPr>
          <p:spPr>
            <a:xfrm rot="10800000" flipV="1">
              <a:off x="3127670" y="4879044"/>
              <a:ext cx="845379" cy="551920"/>
            </a:xfrm>
            <a:prstGeom prst="bentConnector2">
              <a:avLst/>
            </a:prstGeom>
            <a:ln w="19050">
              <a:tailEnd type="triangle" w="med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2816178" y="4938328"/>
              <a:ext cx="3830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NO</a:t>
              </a:r>
              <a:endParaRPr lang="ko-KR" altLang="en-US" sz="10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366919" y="2879013"/>
              <a:ext cx="3830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NO</a:t>
              </a:r>
              <a:endParaRPr lang="ko-KR" altLang="en-US" sz="10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009399" y="3303859"/>
              <a:ext cx="3830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NO</a:t>
              </a:r>
              <a:endParaRPr lang="ko-KR" altLang="en-US" sz="1000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299835" y="4192908"/>
              <a:ext cx="3830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NO</a:t>
              </a:r>
              <a:endParaRPr lang="ko-KR" altLang="en-US" sz="10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646263" y="3720969"/>
              <a:ext cx="3830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NO</a:t>
              </a:r>
              <a:endParaRPr lang="ko-KR" altLang="en-US" sz="100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504124" y="3420532"/>
              <a:ext cx="4302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YES</a:t>
              </a:r>
              <a:endParaRPr lang="ko-KR" altLang="en-US" sz="10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165022" y="3890583"/>
              <a:ext cx="4302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YES</a:t>
              </a:r>
              <a:endParaRPr lang="ko-KR" altLang="en-US" sz="1000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126592" y="5190858"/>
              <a:ext cx="3935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YES</a:t>
              </a:r>
              <a:endParaRPr lang="ko-KR" altLang="en-US" sz="1000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2824030" y="4301565"/>
              <a:ext cx="4302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YES</a:t>
              </a:r>
              <a:endParaRPr lang="ko-KR" altLang="en-US" sz="10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486098" y="4672284"/>
              <a:ext cx="4302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YES</a:t>
              </a:r>
              <a:endParaRPr lang="ko-KR" altLang="en-US" sz="1000" dirty="0"/>
            </a:p>
          </p:txBody>
        </p:sp>
        <p:cxnSp>
          <p:nvCxnSpPr>
            <p:cNvPr id="73" name="직선 화살표 연결선 72"/>
            <p:cNvCxnSpPr/>
            <p:nvPr/>
          </p:nvCxnSpPr>
          <p:spPr>
            <a:xfrm>
              <a:off x="3160099" y="6707306"/>
              <a:ext cx="0" cy="224350"/>
            </a:xfrm>
            <a:prstGeom prst="straightConnector1">
              <a:avLst/>
            </a:prstGeom>
            <a:ln w="19050">
              <a:tailEnd type="triangle" w="med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4" name="순서도: 처리 73"/>
          <p:cNvSpPr/>
          <p:nvPr/>
        </p:nvSpPr>
        <p:spPr>
          <a:xfrm>
            <a:off x="721710" y="2340386"/>
            <a:ext cx="2656209" cy="590917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SimpleDateFormat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75" name="순서도: 처리 74"/>
          <p:cNvSpPr/>
          <p:nvPr/>
        </p:nvSpPr>
        <p:spPr>
          <a:xfrm>
            <a:off x="729260" y="3274248"/>
            <a:ext cx="2656209" cy="590917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split()</a:t>
            </a:r>
            <a:endParaRPr lang="ko-KR" altLang="en-US" dirty="0"/>
          </a:p>
        </p:txBody>
      </p:sp>
      <p:sp>
        <p:nvSpPr>
          <p:cNvPr id="76" name="순서도: 처리 75"/>
          <p:cNvSpPr/>
          <p:nvPr/>
        </p:nvSpPr>
        <p:spPr>
          <a:xfrm>
            <a:off x="729260" y="4208110"/>
            <a:ext cx="2656209" cy="590917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for loop</a:t>
            </a:r>
            <a:endParaRPr lang="ko-KR" altLang="en-US" dirty="0"/>
          </a:p>
        </p:txBody>
      </p:sp>
      <p:sp>
        <p:nvSpPr>
          <p:cNvPr id="77" name="순서도: 처리 76"/>
          <p:cNvSpPr/>
          <p:nvPr/>
        </p:nvSpPr>
        <p:spPr>
          <a:xfrm>
            <a:off x="729260" y="5138035"/>
            <a:ext cx="2656209" cy="590917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if else</a:t>
            </a:r>
            <a:endParaRPr lang="ko-KR" altLang="en-US" dirty="0"/>
          </a:p>
        </p:txBody>
      </p:sp>
      <p:sp>
        <p:nvSpPr>
          <p:cNvPr id="78" name="순서도: 처리 77"/>
          <p:cNvSpPr/>
          <p:nvPr/>
        </p:nvSpPr>
        <p:spPr>
          <a:xfrm>
            <a:off x="729260" y="6067960"/>
            <a:ext cx="2656209" cy="590917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set()</a:t>
            </a:r>
            <a:endParaRPr lang="ko-KR" altLang="en-US" dirty="0"/>
          </a:p>
        </p:txBody>
      </p:sp>
      <p:sp>
        <p:nvSpPr>
          <p:cNvPr id="79" name="순서도: 처리 78"/>
          <p:cNvSpPr/>
          <p:nvPr/>
        </p:nvSpPr>
        <p:spPr>
          <a:xfrm>
            <a:off x="721709" y="1406524"/>
            <a:ext cx="2656209" cy="590917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get()</a:t>
            </a:r>
            <a:endParaRPr lang="ko-KR" altLang="en-US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214" y="2676552"/>
            <a:ext cx="2466975" cy="258127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1" name="직사각형 80"/>
          <p:cNvSpPr/>
          <p:nvPr/>
        </p:nvSpPr>
        <p:spPr>
          <a:xfrm>
            <a:off x="10618642" y="3317986"/>
            <a:ext cx="773724" cy="1749844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2" name="직선 화살표 연결선 81"/>
          <p:cNvCxnSpPr>
            <a:stCxn id="79" idx="2"/>
            <a:endCxn id="74" idx="0"/>
          </p:cNvCxnSpPr>
          <p:nvPr/>
        </p:nvCxnSpPr>
        <p:spPr>
          <a:xfrm>
            <a:off x="2049814" y="1997441"/>
            <a:ext cx="1" cy="342945"/>
          </a:xfrm>
          <a:prstGeom prst="straightConnector1">
            <a:avLst/>
          </a:prstGeom>
          <a:ln w="19050">
            <a:tailEnd type="triangle" w="med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>
            <a:off x="2057364" y="2934784"/>
            <a:ext cx="1" cy="342945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>
            <a:off x="2060427" y="3878731"/>
            <a:ext cx="1" cy="342945"/>
          </a:xfrm>
          <a:prstGeom prst="straightConnector1">
            <a:avLst/>
          </a:prstGeom>
          <a:ln w="19050">
            <a:tailEnd type="triangle" w="med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>
            <a:off x="2049812" y="4805651"/>
            <a:ext cx="1" cy="342945"/>
          </a:xfrm>
          <a:prstGeom prst="straightConnector1">
            <a:avLst/>
          </a:prstGeom>
          <a:ln w="19050">
            <a:tailEnd type="triangle" w="med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>
            <a:off x="2057364" y="5736790"/>
            <a:ext cx="1" cy="342945"/>
          </a:xfrm>
          <a:prstGeom prst="straightConnector1">
            <a:avLst/>
          </a:prstGeom>
          <a:ln w="19050">
            <a:tailEnd type="triangle" w="med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7" name="순서도: 처리 86"/>
          <p:cNvSpPr/>
          <p:nvPr/>
        </p:nvSpPr>
        <p:spPr>
          <a:xfrm>
            <a:off x="9020598" y="1442963"/>
            <a:ext cx="2656209" cy="590917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실제적용화면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594974" y="776181"/>
            <a:ext cx="1251760" cy="41337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모서리가 둥근 직사각형 88"/>
          <p:cNvSpPr/>
          <p:nvPr/>
        </p:nvSpPr>
        <p:spPr>
          <a:xfrm>
            <a:off x="5881909" y="6325745"/>
            <a:ext cx="838447" cy="29597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5978129" y="6279453"/>
            <a:ext cx="774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smtClean="0"/>
              <a:t>STOP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47717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 rot="1332497">
            <a:off x="9768384" y="-1508556"/>
            <a:ext cx="6902381" cy="27318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xmlns="" id="{8CDB16BB-79AD-45AF-9873-4B4D5807D0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896" y="-314622"/>
            <a:ext cx="5017198" cy="152641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핵심 구현 </a:t>
            </a:r>
            <a:r>
              <a:rPr lang="ko-KR" altLang="en-US" sz="35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기능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이메일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</a:t>
            </a:r>
            <a:endParaRPr lang="ko-KR" altLang="en-US" sz="3500" dirty="0">
              <a:solidFill>
                <a:srgbClr val="B62448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" y="272646"/>
            <a:ext cx="536643" cy="13080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5" name="직사각형 4"/>
          <p:cNvSpPr/>
          <p:nvPr/>
        </p:nvSpPr>
        <p:spPr>
          <a:xfrm rot="16476047">
            <a:off x="8186340" y="2767569"/>
            <a:ext cx="11982142" cy="45608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652702" y="913611"/>
            <a:ext cx="1440231" cy="298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err="1" smtClean="0"/>
              <a:t>미발송메일</a:t>
            </a:r>
            <a:endParaRPr lang="ko-KR" altLang="en-US" sz="2000" dirty="0"/>
          </a:p>
        </p:txBody>
      </p:sp>
      <p:sp>
        <p:nvSpPr>
          <p:cNvPr id="8" name="순서도: 처리 7"/>
          <p:cNvSpPr/>
          <p:nvPr/>
        </p:nvSpPr>
        <p:spPr>
          <a:xfrm>
            <a:off x="2185484" y="1359557"/>
            <a:ext cx="2656209" cy="590917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메일발송</a:t>
            </a:r>
            <a:endParaRPr lang="ko-KR" altLang="en-US" dirty="0"/>
          </a:p>
        </p:txBody>
      </p:sp>
      <p:sp>
        <p:nvSpPr>
          <p:cNvPr id="9" name="순서도: 처리 8"/>
          <p:cNvSpPr/>
          <p:nvPr/>
        </p:nvSpPr>
        <p:spPr>
          <a:xfrm>
            <a:off x="2185484" y="2173749"/>
            <a:ext cx="2656209" cy="590917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아이디검색</a:t>
            </a:r>
            <a:endParaRPr lang="ko-KR" altLang="en-US" dirty="0"/>
          </a:p>
        </p:txBody>
      </p:sp>
      <p:sp>
        <p:nvSpPr>
          <p:cNvPr id="10" name="순서도: 판단 9"/>
          <p:cNvSpPr/>
          <p:nvPr/>
        </p:nvSpPr>
        <p:spPr>
          <a:xfrm>
            <a:off x="2185483" y="3012993"/>
            <a:ext cx="2656209" cy="1014608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ID=1</a:t>
            </a:r>
            <a:endParaRPr lang="ko-KR" altLang="en-US" dirty="0"/>
          </a:p>
        </p:txBody>
      </p:sp>
      <p:sp>
        <p:nvSpPr>
          <p:cNvPr id="11" name="순서도: 처리 10"/>
          <p:cNvSpPr/>
          <p:nvPr/>
        </p:nvSpPr>
        <p:spPr>
          <a:xfrm>
            <a:off x="2051034" y="4414187"/>
            <a:ext cx="1399051" cy="590917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메일</a:t>
            </a:r>
            <a:r>
              <a:rPr lang="en-US" altLang="ko-KR" dirty="0" smtClean="0"/>
              <a:t>INSERT</a:t>
            </a:r>
            <a:endParaRPr lang="ko-KR" altLang="en-US" dirty="0"/>
          </a:p>
        </p:txBody>
      </p:sp>
      <p:sp>
        <p:nvSpPr>
          <p:cNvPr id="12" name="순서도: 처리 11"/>
          <p:cNvSpPr/>
          <p:nvPr/>
        </p:nvSpPr>
        <p:spPr>
          <a:xfrm>
            <a:off x="3585066" y="4414187"/>
            <a:ext cx="1574035" cy="590917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리스트작성</a:t>
            </a:r>
            <a:endParaRPr lang="ko-KR" altLang="en-US" dirty="0"/>
          </a:p>
        </p:txBody>
      </p:sp>
      <p:sp>
        <p:nvSpPr>
          <p:cNvPr id="13" name="순서도: 처리 12"/>
          <p:cNvSpPr/>
          <p:nvPr/>
        </p:nvSpPr>
        <p:spPr>
          <a:xfrm>
            <a:off x="3585067" y="5288036"/>
            <a:ext cx="1574034" cy="590917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미발송확인</a:t>
            </a:r>
            <a:endParaRPr lang="ko-KR" altLang="en-US" dirty="0"/>
          </a:p>
        </p:txBody>
      </p:sp>
      <p:cxnSp>
        <p:nvCxnSpPr>
          <p:cNvPr id="14" name="직선 화살표 연결선 13"/>
          <p:cNvCxnSpPr>
            <a:stCxn id="8" idx="2"/>
            <a:endCxn id="9" idx="0"/>
          </p:cNvCxnSpPr>
          <p:nvPr/>
        </p:nvCxnSpPr>
        <p:spPr>
          <a:xfrm>
            <a:off x="3513589" y="1950474"/>
            <a:ext cx="0" cy="223275"/>
          </a:xfrm>
          <a:prstGeom prst="straightConnector1">
            <a:avLst/>
          </a:prstGeom>
          <a:ln w="25400">
            <a:tailEnd type="triangle" w="med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9" idx="2"/>
            <a:endCxn id="10" idx="0"/>
          </p:cNvCxnSpPr>
          <p:nvPr/>
        </p:nvCxnSpPr>
        <p:spPr>
          <a:xfrm flipH="1">
            <a:off x="3513588" y="2764666"/>
            <a:ext cx="1" cy="248327"/>
          </a:xfrm>
          <a:prstGeom prst="straightConnector1">
            <a:avLst/>
          </a:prstGeom>
          <a:ln w="25400">
            <a:tailEnd type="triangle" w="med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stCxn id="10" idx="2"/>
            <a:endCxn id="11" idx="0"/>
          </p:cNvCxnSpPr>
          <p:nvPr/>
        </p:nvCxnSpPr>
        <p:spPr>
          <a:xfrm rot="5400000">
            <a:off x="2938781" y="3839380"/>
            <a:ext cx="386586" cy="763028"/>
          </a:xfrm>
          <a:prstGeom prst="bentConnector3">
            <a:avLst/>
          </a:prstGeom>
          <a:ln w="25400">
            <a:tailEnd type="triangle" w="med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10" idx="2"/>
            <a:endCxn id="12" idx="0"/>
          </p:cNvCxnSpPr>
          <p:nvPr/>
        </p:nvCxnSpPr>
        <p:spPr>
          <a:xfrm rot="16200000" flipH="1">
            <a:off x="3749543" y="3791646"/>
            <a:ext cx="386586" cy="858496"/>
          </a:xfrm>
          <a:prstGeom prst="bentConnector3">
            <a:avLst/>
          </a:prstGeom>
          <a:ln w="25400">
            <a:tailEnd type="triangle" w="med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4268968" y="5022406"/>
            <a:ext cx="1" cy="248327"/>
          </a:xfrm>
          <a:prstGeom prst="straightConnector1">
            <a:avLst/>
          </a:prstGeom>
          <a:ln w="25400">
            <a:tailEnd type="triangle" w="med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785" y="3119001"/>
            <a:ext cx="2287025" cy="34097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498" y="750983"/>
            <a:ext cx="2587604" cy="14227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순서도: 처리 21"/>
          <p:cNvSpPr/>
          <p:nvPr/>
        </p:nvSpPr>
        <p:spPr>
          <a:xfrm>
            <a:off x="9153461" y="2491739"/>
            <a:ext cx="1397676" cy="314828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메일발송</a:t>
            </a:r>
            <a:endParaRPr lang="en-US" altLang="ko-KR" dirty="0" smtClean="0"/>
          </a:p>
        </p:txBody>
      </p:sp>
      <p:cxnSp>
        <p:nvCxnSpPr>
          <p:cNvPr id="23" name="직선 화살표 연결선 22"/>
          <p:cNvCxnSpPr>
            <a:stCxn id="21" idx="2"/>
          </p:cNvCxnSpPr>
          <p:nvPr/>
        </p:nvCxnSpPr>
        <p:spPr>
          <a:xfrm flipH="1">
            <a:off x="9852299" y="2173749"/>
            <a:ext cx="1" cy="295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>
            <a:off x="9852298" y="2804173"/>
            <a:ext cx="1" cy="295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순서도: 처리 24"/>
          <p:cNvSpPr/>
          <p:nvPr/>
        </p:nvSpPr>
        <p:spPr>
          <a:xfrm>
            <a:off x="5285438" y="3012993"/>
            <a:ext cx="3003693" cy="1280209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select count(*)</a:t>
            </a:r>
            <a:r>
              <a:rPr lang="ko-KR" altLang="en-US" dirty="0" smtClean="0"/>
              <a:t>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검색 후 아이디가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존재하면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을 </a:t>
            </a:r>
            <a:r>
              <a:rPr lang="ko-KR" altLang="en-US" dirty="0" err="1" smtClean="0">
                <a:solidFill>
                  <a:srgbClr val="C00000"/>
                </a:solidFill>
              </a:rPr>
              <a:t>리턴</a:t>
            </a:r>
            <a:r>
              <a:rPr lang="ko-KR" altLang="en-US" dirty="0" err="1" smtClean="0"/>
              <a:t>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6" name="순서도: 처리 25"/>
          <p:cNvSpPr/>
          <p:nvPr/>
        </p:nvSpPr>
        <p:spPr>
          <a:xfrm>
            <a:off x="10018784" y="1218754"/>
            <a:ext cx="864316" cy="243612"/>
          </a:xfrm>
          <a:prstGeom prst="flowChartProcess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8626367" y="5293349"/>
            <a:ext cx="227580" cy="648361"/>
            <a:chOff x="8234838" y="5137230"/>
            <a:chExt cx="227580" cy="648361"/>
          </a:xfrm>
        </p:grpSpPr>
        <p:cxnSp>
          <p:nvCxnSpPr>
            <p:cNvPr id="28" name="꺾인 연결선 27"/>
            <p:cNvCxnSpPr/>
            <p:nvPr/>
          </p:nvCxnSpPr>
          <p:spPr>
            <a:xfrm rot="5400000">
              <a:off x="8174044" y="5198026"/>
              <a:ext cx="349169" cy="227578"/>
            </a:xfrm>
            <a:prstGeom prst="bentConnector3">
              <a:avLst>
                <a:gd name="adj1" fmla="val -224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꺾인 연결선 28"/>
            <p:cNvCxnSpPr/>
            <p:nvPr/>
          </p:nvCxnSpPr>
          <p:spPr>
            <a:xfrm rot="16200000" flipV="1">
              <a:off x="8192411" y="5515584"/>
              <a:ext cx="312434" cy="227579"/>
            </a:xfrm>
            <a:prstGeom prst="bentConnector3">
              <a:avLst>
                <a:gd name="adj1" fmla="val -2121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8234838" y="5473156"/>
              <a:ext cx="22758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2606858" y="3913116"/>
            <a:ext cx="602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YES</a:t>
            </a:r>
            <a:endParaRPr lang="ko-KR" alt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3924350" y="3913116"/>
            <a:ext cx="602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NO</a:t>
            </a:r>
            <a:endParaRPr lang="ko-KR" altLang="en-US" sz="1400" dirty="0"/>
          </a:p>
        </p:txBody>
      </p:sp>
      <p:sp>
        <p:nvSpPr>
          <p:cNvPr id="33" name="직사각형 32"/>
          <p:cNvSpPr/>
          <p:nvPr/>
        </p:nvSpPr>
        <p:spPr>
          <a:xfrm>
            <a:off x="622633" y="781974"/>
            <a:ext cx="1395776" cy="44257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91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 rot="1332497">
            <a:off x="9768384" y="-1508556"/>
            <a:ext cx="6902381" cy="27318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xmlns="" id="{8CDB16BB-79AD-45AF-9873-4B4D5807D0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896" y="-314622"/>
            <a:ext cx="5017198" cy="152641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핵심 구현 </a:t>
            </a:r>
            <a:r>
              <a:rPr lang="ko-KR" altLang="en-US" sz="35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기능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이메일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</a:t>
            </a:r>
            <a:endParaRPr lang="ko-KR" altLang="en-US" sz="3500" dirty="0">
              <a:solidFill>
                <a:srgbClr val="B62448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" y="272646"/>
            <a:ext cx="536643" cy="13080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5" name="직사각형 4"/>
          <p:cNvSpPr/>
          <p:nvPr/>
        </p:nvSpPr>
        <p:spPr>
          <a:xfrm rot="16476047">
            <a:off x="8186340" y="2767569"/>
            <a:ext cx="11982142" cy="45608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749882" y="838631"/>
            <a:ext cx="1402323" cy="586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err="1" smtClean="0"/>
              <a:t>보낸메일</a:t>
            </a:r>
            <a:endParaRPr lang="en-US" altLang="ko-KR" sz="2000" dirty="0" smtClean="0"/>
          </a:p>
          <a:p>
            <a:r>
              <a:rPr lang="en-US" altLang="ko-KR" sz="2000" dirty="0" smtClean="0"/>
              <a:t>&amp;</a:t>
            </a:r>
            <a:r>
              <a:rPr lang="ko-KR" altLang="en-US" sz="2000" dirty="0" err="1" smtClean="0"/>
              <a:t>받은메일</a:t>
            </a:r>
            <a:endParaRPr lang="ko-KR" altLang="en-US" sz="2000" dirty="0"/>
          </a:p>
        </p:txBody>
      </p:sp>
      <p:sp>
        <p:nvSpPr>
          <p:cNvPr id="8" name="순서도: 처리 7"/>
          <p:cNvSpPr/>
          <p:nvPr/>
        </p:nvSpPr>
        <p:spPr>
          <a:xfrm>
            <a:off x="1990750" y="1738291"/>
            <a:ext cx="2656209" cy="590917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문제점</a:t>
            </a:r>
            <a:endParaRPr lang="ko-KR" altLang="en-US" dirty="0"/>
          </a:p>
        </p:txBody>
      </p:sp>
      <p:sp>
        <p:nvSpPr>
          <p:cNvPr id="9" name="순서도: 처리 8"/>
          <p:cNvSpPr/>
          <p:nvPr/>
        </p:nvSpPr>
        <p:spPr>
          <a:xfrm>
            <a:off x="1998837" y="2754984"/>
            <a:ext cx="2656209" cy="590917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해결방식</a:t>
            </a:r>
            <a:endParaRPr lang="ko-KR" altLang="en-US" dirty="0"/>
          </a:p>
        </p:txBody>
      </p:sp>
      <p:sp>
        <p:nvSpPr>
          <p:cNvPr id="10" name="순서도: 처리 9"/>
          <p:cNvSpPr/>
          <p:nvPr/>
        </p:nvSpPr>
        <p:spPr>
          <a:xfrm>
            <a:off x="1422974" y="3771681"/>
            <a:ext cx="1791912" cy="590917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전송시분할</a:t>
            </a:r>
            <a:endParaRPr lang="ko-KR" altLang="en-US" dirty="0"/>
          </a:p>
        </p:txBody>
      </p:sp>
      <p:sp>
        <p:nvSpPr>
          <p:cNvPr id="11" name="순서도: 처리 10"/>
          <p:cNvSpPr/>
          <p:nvPr/>
        </p:nvSpPr>
        <p:spPr>
          <a:xfrm>
            <a:off x="3477243" y="3771680"/>
            <a:ext cx="1825874" cy="590917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속성추가</a:t>
            </a:r>
            <a:endParaRPr lang="ko-KR" altLang="en-US" dirty="0"/>
          </a:p>
        </p:txBody>
      </p:sp>
      <p:sp>
        <p:nvSpPr>
          <p:cNvPr id="12" name="순서도: 처리 11"/>
          <p:cNvSpPr/>
          <p:nvPr/>
        </p:nvSpPr>
        <p:spPr>
          <a:xfrm>
            <a:off x="1422975" y="4821348"/>
            <a:ext cx="1791911" cy="590917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처리간편</a:t>
            </a:r>
            <a:endParaRPr lang="ko-KR" altLang="en-US" dirty="0"/>
          </a:p>
        </p:txBody>
      </p:sp>
      <p:sp>
        <p:nvSpPr>
          <p:cNvPr id="13" name="순서도: 처리 12"/>
          <p:cNvSpPr/>
          <p:nvPr/>
        </p:nvSpPr>
        <p:spPr>
          <a:xfrm>
            <a:off x="1422975" y="5871015"/>
            <a:ext cx="1791911" cy="590917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데이터비대화</a:t>
            </a:r>
            <a:endParaRPr lang="ko-KR" altLang="en-US" dirty="0"/>
          </a:p>
        </p:txBody>
      </p:sp>
      <p:sp>
        <p:nvSpPr>
          <p:cNvPr id="14" name="순서도: 처리 13"/>
          <p:cNvSpPr/>
          <p:nvPr/>
        </p:nvSpPr>
        <p:spPr>
          <a:xfrm>
            <a:off x="3477242" y="4821348"/>
            <a:ext cx="1825875" cy="590917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데이터일관성</a:t>
            </a:r>
            <a:endParaRPr lang="ko-KR" altLang="en-US" dirty="0"/>
          </a:p>
        </p:txBody>
      </p:sp>
      <p:sp>
        <p:nvSpPr>
          <p:cNvPr id="15" name="순서도: 처리 14"/>
          <p:cNvSpPr/>
          <p:nvPr/>
        </p:nvSpPr>
        <p:spPr>
          <a:xfrm>
            <a:off x="3477243" y="5871015"/>
            <a:ext cx="1825874" cy="590917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처리 문제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23294" y="4932140"/>
            <a:ext cx="764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장점</a:t>
            </a:r>
            <a:r>
              <a:rPr lang="en-US" altLang="ko-KR" dirty="0" smtClean="0"/>
              <a:t>: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23294" y="5981807"/>
            <a:ext cx="764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단점</a:t>
            </a:r>
            <a:r>
              <a:rPr lang="en-US" altLang="ko-KR" dirty="0" smtClean="0"/>
              <a:t>:</a:t>
            </a:r>
            <a:endParaRPr lang="ko-KR" altLang="en-US" dirty="0"/>
          </a:p>
        </p:txBody>
      </p:sp>
      <p:cxnSp>
        <p:nvCxnSpPr>
          <p:cNvPr id="18" name="꺾인 연결선 17"/>
          <p:cNvCxnSpPr/>
          <p:nvPr/>
        </p:nvCxnSpPr>
        <p:spPr>
          <a:xfrm rot="5400000">
            <a:off x="2642695" y="3095638"/>
            <a:ext cx="425781" cy="916376"/>
          </a:xfrm>
          <a:prstGeom prst="bentConnector3">
            <a:avLst/>
          </a:prstGeom>
          <a:ln w="25400">
            <a:tailEnd w="med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꺾인 연결선 18"/>
          <p:cNvCxnSpPr/>
          <p:nvPr/>
        </p:nvCxnSpPr>
        <p:spPr>
          <a:xfrm rot="16200000" flipH="1">
            <a:off x="3645672" y="3020833"/>
            <a:ext cx="425779" cy="1063238"/>
          </a:xfrm>
          <a:prstGeom prst="bentConnector3">
            <a:avLst/>
          </a:prstGeom>
          <a:ln w="25400">
            <a:tailEnd w="med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순서도: 수행의 시작/종료 20"/>
          <p:cNvSpPr/>
          <p:nvPr/>
        </p:nvSpPr>
        <p:spPr>
          <a:xfrm>
            <a:off x="6091180" y="2753910"/>
            <a:ext cx="2341426" cy="590916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메일발송시</a:t>
            </a:r>
            <a:r>
              <a:rPr lang="en-US" altLang="ko-KR" dirty="0" smtClean="0"/>
              <a:t>:1</a:t>
            </a:r>
            <a:endParaRPr lang="ko-KR" altLang="en-US" dirty="0"/>
          </a:p>
        </p:txBody>
      </p:sp>
      <p:sp>
        <p:nvSpPr>
          <p:cNvPr id="22" name="순서도: 수행의 시작/종료 21"/>
          <p:cNvSpPr/>
          <p:nvPr/>
        </p:nvSpPr>
        <p:spPr>
          <a:xfrm>
            <a:off x="6091180" y="3770604"/>
            <a:ext cx="2341426" cy="590916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메일저장시</a:t>
            </a:r>
            <a:r>
              <a:rPr lang="en-US" altLang="ko-KR" dirty="0" smtClean="0"/>
              <a:t>:2</a:t>
            </a:r>
            <a:endParaRPr lang="ko-KR" altLang="en-US" dirty="0"/>
          </a:p>
        </p:txBody>
      </p:sp>
      <p:sp>
        <p:nvSpPr>
          <p:cNvPr id="23" name="순서도: 수행의 시작/종료 22"/>
          <p:cNvSpPr/>
          <p:nvPr/>
        </p:nvSpPr>
        <p:spPr>
          <a:xfrm>
            <a:off x="6091180" y="4788374"/>
            <a:ext cx="2341426" cy="590916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휴지통보낼시</a:t>
            </a:r>
            <a:r>
              <a:rPr lang="en-US" altLang="ko-KR" dirty="0" smtClean="0"/>
              <a:t>:0</a:t>
            </a:r>
            <a:endParaRPr lang="ko-KR" altLang="en-US" dirty="0"/>
          </a:p>
        </p:txBody>
      </p:sp>
      <p:sp>
        <p:nvSpPr>
          <p:cNvPr id="24" name="순서도: 수행의 시작/종료 23"/>
          <p:cNvSpPr/>
          <p:nvPr/>
        </p:nvSpPr>
        <p:spPr>
          <a:xfrm>
            <a:off x="6091180" y="5806144"/>
            <a:ext cx="2341426" cy="590916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휴지통삭제시</a:t>
            </a:r>
            <a:r>
              <a:rPr lang="en-US" altLang="ko-KR" dirty="0" smtClean="0"/>
              <a:t>:-1</a:t>
            </a:r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9080677" y="2754984"/>
            <a:ext cx="1567045" cy="590918"/>
            <a:chOff x="9135774" y="2176900"/>
            <a:chExt cx="1428720" cy="590918"/>
          </a:xfrm>
        </p:grpSpPr>
        <p:sp>
          <p:nvSpPr>
            <p:cNvPr id="26" name="순서도: 처리 25"/>
            <p:cNvSpPr/>
            <p:nvPr/>
          </p:nvSpPr>
          <p:spPr>
            <a:xfrm>
              <a:off x="9135774" y="2176901"/>
              <a:ext cx="714360" cy="590917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27" name="순서도: 처리 26"/>
            <p:cNvSpPr/>
            <p:nvPr/>
          </p:nvSpPr>
          <p:spPr>
            <a:xfrm>
              <a:off x="9850134" y="2176900"/>
              <a:ext cx="714360" cy="590917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9080677" y="3771679"/>
            <a:ext cx="1567045" cy="590918"/>
            <a:chOff x="9135774" y="2176900"/>
            <a:chExt cx="1428720" cy="590918"/>
          </a:xfrm>
        </p:grpSpPr>
        <p:sp>
          <p:nvSpPr>
            <p:cNvPr id="29" name="순서도: 처리 28"/>
            <p:cNvSpPr/>
            <p:nvPr/>
          </p:nvSpPr>
          <p:spPr>
            <a:xfrm>
              <a:off x="9135774" y="2176901"/>
              <a:ext cx="714360" cy="590917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30" name="순서도: 처리 29"/>
            <p:cNvSpPr/>
            <p:nvPr/>
          </p:nvSpPr>
          <p:spPr>
            <a:xfrm>
              <a:off x="9850134" y="2176900"/>
              <a:ext cx="714360" cy="590917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9080677" y="4788373"/>
            <a:ext cx="1567045" cy="590918"/>
            <a:chOff x="9135774" y="2176900"/>
            <a:chExt cx="1428720" cy="590918"/>
          </a:xfrm>
        </p:grpSpPr>
        <p:sp>
          <p:nvSpPr>
            <p:cNvPr id="32" name="순서도: 처리 31"/>
            <p:cNvSpPr/>
            <p:nvPr/>
          </p:nvSpPr>
          <p:spPr>
            <a:xfrm>
              <a:off x="9135774" y="2176901"/>
              <a:ext cx="714360" cy="590917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33" name="순서도: 처리 32"/>
            <p:cNvSpPr/>
            <p:nvPr/>
          </p:nvSpPr>
          <p:spPr>
            <a:xfrm>
              <a:off x="9850134" y="2176900"/>
              <a:ext cx="714360" cy="590917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9080677" y="5807220"/>
            <a:ext cx="1567045" cy="590918"/>
            <a:chOff x="9135774" y="2176900"/>
            <a:chExt cx="1428720" cy="590918"/>
          </a:xfrm>
        </p:grpSpPr>
        <p:sp>
          <p:nvSpPr>
            <p:cNvPr id="35" name="순서도: 처리 34"/>
            <p:cNvSpPr/>
            <p:nvPr/>
          </p:nvSpPr>
          <p:spPr>
            <a:xfrm>
              <a:off x="9135774" y="2176901"/>
              <a:ext cx="714360" cy="590917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-1</a:t>
              </a:r>
              <a:endParaRPr lang="ko-KR" altLang="en-US" dirty="0"/>
            </a:p>
          </p:txBody>
        </p:sp>
        <p:sp>
          <p:nvSpPr>
            <p:cNvPr id="36" name="순서도: 처리 35"/>
            <p:cNvSpPr/>
            <p:nvPr/>
          </p:nvSpPr>
          <p:spPr>
            <a:xfrm>
              <a:off x="9850134" y="2176900"/>
              <a:ext cx="714360" cy="590917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-1</a:t>
              </a:r>
              <a:endParaRPr lang="ko-KR" altLang="en-US" dirty="0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9119542" y="2370921"/>
            <a:ext cx="1479024" cy="340197"/>
            <a:chOff x="9135774" y="2176900"/>
            <a:chExt cx="1428720" cy="590918"/>
          </a:xfrm>
        </p:grpSpPr>
        <p:sp>
          <p:nvSpPr>
            <p:cNvPr id="38" name="순서도: 처리 37"/>
            <p:cNvSpPr/>
            <p:nvPr/>
          </p:nvSpPr>
          <p:spPr>
            <a:xfrm>
              <a:off x="9135774" y="2176901"/>
              <a:ext cx="714360" cy="590917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보낸</a:t>
              </a:r>
              <a:endParaRPr lang="ko-KR" altLang="en-US" dirty="0"/>
            </a:p>
          </p:txBody>
        </p:sp>
        <p:sp>
          <p:nvSpPr>
            <p:cNvPr id="39" name="순서도: 처리 38"/>
            <p:cNvSpPr/>
            <p:nvPr/>
          </p:nvSpPr>
          <p:spPr>
            <a:xfrm>
              <a:off x="9850134" y="2176900"/>
              <a:ext cx="714360" cy="590917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받은</a:t>
              </a:r>
              <a:endParaRPr lang="ko-KR" altLang="en-US" dirty="0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0700503" y="2681110"/>
            <a:ext cx="14605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검색 시 </a:t>
            </a:r>
            <a:endParaRPr lang="en-US" altLang="ko-KR" dirty="0" smtClean="0"/>
          </a:p>
          <a:p>
            <a:r>
              <a:rPr lang="ko-KR" altLang="en-US" dirty="0" smtClean="0"/>
              <a:t>속성 연계</a:t>
            </a:r>
            <a:endParaRPr lang="ko-KR" altLang="en-US" dirty="0"/>
          </a:p>
        </p:txBody>
      </p:sp>
      <p:cxnSp>
        <p:nvCxnSpPr>
          <p:cNvPr id="41" name="직선 화살표 연결선 40"/>
          <p:cNvCxnSpPr>
            <a:stCxn id="8" idx="3"/>
          </p:cNvCxnSpPr>
          <p:nvPr/>
        </p:nvCxnSpPr>
        <p:spPr>
          <a:xfrm>
            <a:off x="4646959" y="2033750"/>
            <a:ext cx="482844" cy="900"/>
          </a:xfrm>
          <a:prstGeom prst="straightConnector1">
            <a:avLst/>
          </a:prstGeom>
          <a:ln w="25400">
            <a:tailEnd type="triangle" w="med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172169" y="1556115"/>
            <a:ext cx="40913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‘</a:t>
            </a:r>
            <a:r>
              <a:rPr lang="ko-KR" altLang="en-US" b="1" dirty="0" smtClean="0"/>
              <a:t>보낸 사람</a:t>
            </a:r>
            <a:r>
              <a:rPr lang="en-US" altLang="ko-KR" b="1" dirty="0" smtClean="0"/>
              <a:t>’</a:t>
            </a:r>
            <a:r>
              <a:rPr lang="ko-KR" altLang="en-US" dirty="0" smtClean="0"/>
              <a:t>이 </a:t>
            </a:r>
            <a:r>
              <a:rPr lang="ko-KR" altLang="en-US" u="sng" dirty="0" smtClean="0"/>
              <a:t>보낸 메일 삭제 시</a:t>
            </a:r>
            <a:r>
              <a:rPr lang="en-US" altLang="ko-KR" dirty="0" smtClean="0"/>
              <a:t>,</a:t>
            </a: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받은 사람 </a:t>
            </a:r>
            <a:r>
              <a:rPr lang="ko-KR" altLang="en-US" dirty="0" smtClean="0"/>
              <a:t>메일이 </a:t>
            </a:r>
            <a:r>
              <a:rPr lang="ko-KR" altLang="en-US" dirty="0" smtClean="0">
                <a:solidFill>
                  <a:srgbClr val="FF0000"/>
                </a:solidFill>
              </a:rPr>
              <a:t>삭제</a:t>
            </a:r>
            <a:r>
              <a:rPr lang="ko-KR" altLang="en-US" dirty="0" smtClean="0"/>
              <a:t>되는 문제</a:t>
            </a:r>
            <a:r>
              <a:rPr lang="en-US" altLang="ko-KR" dirty="0" smtClean="0"/>
              <a:t>!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622632" y="781974"/>
            <a:ext cx="1518659" cy="6427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94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4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 rot="1332497">
            <a:off x="9768384" y="-1508556"/>
            <a:ext cx="6902381" cy="27318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xmlns="" id="{8CDB16BB-79AD-45AF-9873-4B4D5807D0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896" y="-314622"/>
            <a:ext cx="5017198" cy="152641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핵심 구현 </a:t>
            </a:r>
            <a:r>
              <a:rPr lang="ko-KR" altLang="en-US" sz="3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기능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이메일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</a:t>
            </a:r>
            <a:endParaRPr lang="ko-KR" altLang="en-US" sz="3500" dirty="0">
              <a:solidFill>
                <a:srgbClr val="B62448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" y="272646"/>
            <a:ext cx="536643" cy="13080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5" name="직사각형 4"/>
          <p:cNvSpPr/>
          <p:nvPr/>
        </p:nvSpPr>
        <p:spPr>
          <a:xfrm rot="16476047">
            <a:off x="8186340" y="2767569"/>
            <a:ext cx="11982142" cy="45608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810551" y="1269554"/>
            <a:ext cx="8553085" cy="5269412"/>
            <a:chOff x="1072003" y="-200819"/>
            <a:chExt cx="9774523" cy="600678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003" y="-200819"/>
              <a:ext cx="9774523" cy="600678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9" name="순서도: 처리 8"/>
            <p:cNvSpPr/>
            <p:nvPr/>
          </p:nvSpPr>
          <p:spPr>
            <a:xfrm>
              <a:off x="3555623" y="443284"/>
              <a:ext cx="5218803" cy="227249"/>
            </a:xfrm>
            <a:prstGeom prst="flowChartProcess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순서도: 처리 9"/>
            <p:cNvSpPr/>
            <p:nvPr/>
          </p:nvSpPr>
          <p:spPr>
            <a:xfrm>
              <a:off x="3555623" y="707848"/>
              <a:ext cx="5218803" cy="4584109"/>
            </a:xfrm>
            <a:prstGeom prst="flowChartProcess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순서도: 처리 10"/>
            <p:cNvSpPr/>
            <p:nvPr/>
          </p:nvSpPr>
          <p:spPr>
            <a:xfrm>
              <a:off x="3514672" y="403104"/>
              <a:ext cx="5299647" cy="4963380"/>
            </a:xfrm>
            <a:prstGeom prst="flowChartProcess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977494" y="2668022"/>
            <a:ext cx="202891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mailMain</a:t>
            </a:r>
            <a:endParaRPr lang="en-US" altLang="ko-KR" dirty="0" smtClean="0"/>
          </a:p>
          <a:p>
            <a:r>
              <a:rPr lang="en-US" altLang="ko-KR" dirty="0" smtClean="0"/>
              <a:t>max:800px</a:t>
            </a:r>
          </a:p>
          <a:p>
            <a:r>
              <a:rPr lang="en-US" altLang="ko-KR" dirty="0" smtClean="0"/>
              <a:t>font-size:1.5em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9768565" y="3948332"/>
            <a:ext cx="1989221" cy="577152"/>
            <a:chOff x="9994232" y="3607807"/>
            <a:chExt cx="1989221" cy="577152"/>
          </a:xfrm>
        </p:grpSpPr>
        <p:sp>
          <p:nvSpPr>
            <p:cNvPr id="14" name="순서도: 판단 13"/>
            <p:cNvSpPr/>
            <p:nvPr/>
          </p:nvSpPr>
          <p:spPr>
            <a:xfrm>
              <a:off x="9994232" y="3607807"/>
              <a:ext cx="1989221" cy="577152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282989" y="3700757"/>
              <a:ext cx="1469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 smtClean="0"/>
                <a:t>max:520px</a:t>
              </a:r>
              <a:endParaRPr lang="ko-KR" altLang="en-US" sz="1800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9961070" y="4816272"/>
            <a:ext cx="1796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smtClean="0"/>
              <a:t>min:360px</a:t>
            </a:r>
          </a:p>
          <a:p>
            <a:r>
              <a:rPr lang="en-US" altLang="ko-KR" sz="1800" dirty="0" smtClean="0"/>
              <a:t>font-size:1em</a:t>
            </a:r>
          </a:p>
        </p:txBody>
      </p:sp>
      <p:cxnSp>
        <p:nvCxnSpPr>
          <p:cNvPr id="17" name="직선 화살표 연결선 16"/>
          <p:cNvCxnSpPr/>
          <p:nvPr/>
        </p:nvCxnSpPr>
        <p:spPr>
          <a:xfrm flipH="1" flipV="1">
            <a:off x="7550467" y="3171225"/>
            <a:ext cx="2427028" cy="1740"/>
          </a:xfrm>
          <a:prstGeom prst="straightConnector1">
            <a:avLst/>
          </a:prstGeom>
          <a:ln w="12700" cap="rnd">
            <a:headEnd type="none" w="sm" len="sm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10763175" y="3573191"/>
            <a:ext cx="1" cy="3751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10763175" y="4525484"/>
            <a:ext cx="1" cy="2907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686000" y="6181495"/>
            <a:ext cx="1364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width:80%</a:t>
            </a:r>
            <a:endParaRPr lang="ko-KR" altLang="en-US" sz="1600" dirty="0"/>
          </a:p>
        </p:txBody>
      </p:sp>
      <p:grpSp>
        <p:nvGrpSpPr>
          <p:cNvPr id="22" name="그룹 21"/>
          <p:cNvGrpSpPr/>
          <p:nvPr/>
        </p:nvGrpSpPr>
        <p:grpSpPr>
          <a:xfrm>
            <a:off x="2947981" y="6213127"/>
            <a:ext cx="4637396" cy="45719"/>
            <a:chOff x="4507361" y="6561496"/>
            <a:chExt cx="5663334" cy="0"/>
          </a:xfrm>
        </p:grpSpPr>
        <p:cxnSp>
          <p:nvCxnSpPr>
            <p:cNvPr id="23" name="직선 화살표 연결선 22"/>
            <p:cNvCxnSpPr/>
            <p:nvPr/>
          </p:nvCxnSpPr>
          <p:spPr>
            <a:xfrm>
              <a:off x="7328816" y="6561496"/>
              <a:ext cx="2841879" cy="0"/>
            </a:xfrm>
            <a:prstGeom prst="straightConnector1">
              <a:avLst/>
            </a:prstGeom>
            <a:ln w="12700" cap="rnd">
              <a:headEnd type="none" w="sm" len="sm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/>
            <p:nvPr/>
          </p:nvCxnSpPr>
          <p:spPr>
            <a:xfrm flipH="1">
              <a:off x="4507361" y="6561496"/>
              <a:ext cx="2835442" cy="0"/>
            </a:xfrm>
            <a:prstGeom prst="straightConnector1">
              <a:avLst/>
            </a:prstGeom>
            <a:ln w="12700" cap="rnd">
              <a:headEnd type="none" w="sm" len="sm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7875727" y="1791423"/>
            <a:ext cx="1224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 smtClean="0"/>
              <a:t>leftMail</a:t>
            </a:r>
            <a:endParaRPr lang="ko-KR" altLang="en-US" sz="1800" dirty="0"/>
          </a:p>
        </p:txBody>
      </p:sp>
      <p:cxnSp>
        <p:nvCxnSpPr>
          <p:cNvPr id="26" name="직선 화살표 연결선 25"/>
          <p:cNvCxnSpPr/>
          <p:nvPr/>
        </p:nvCxnSpPr>
        <p:spPr>
          <a:xfrm flipH="1">
            <a:off x="7550468" y="3591352"/>
            <a:ext cx="347057" cy="0"/>
          </a:xfrm>
          <a:prstGeom prst="straightConnector1">
            <a:avLst/>
          </a:prstGeom>
          <a:ln w="12700" cap="rnd">
            <a:headEnd type="none" w="sm" len="sm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875727" y="3388525"/>
            <a:ext cx="1337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 smtClean="0"/>
              <a:t>rightMail</a:t>
            </a:r>
            <a:endParaRPr lang="ko-KR" altLang="en-US" sz="1800" dirty="0"/>
          </a:p>
        </p:txBody>
      </p:sp>
      <p:grpSp>
        <p:nvGrpSpPr>
          <p:cNvPr id="28" name="그룹 27"/>
          <p:cNvGrpSpPr/>
          <p:nvPr/>
        </p:nvGrpSpPr>
        <p:grpSpPr>
          <a:xfrm>
            <a:off x="2983814" y="5878298"/>
            <a:ext cx="4566654" cy="225402"/>
            <a:chOff x="4493374" y="5891777"/>
            <a:chExt cx="5677321" cy="0"/>
          </a:xfrm>
        </p:grpSpPr>
        <p:cxnSp>
          <p:nvCxnSpPr>
            <p:cNvPr id="29" name="직선 화살표 연결선 28"/>
            <p:cNvCxnSpPr/>
            <p:nvPr/>
          </p:nvCxnSpPr>
          <p:spPr>
            <a:xfrm>
              <a:off x="7328816" y="5891777"/>
              <a:ext cx="2841879" cy="0"/>
            </a:xfrm>
            <a:prstGeom prst="straightConnector1">
              <a:avLst/>
            </a:prstGeom>
            <a:ln w="12700" cap="rnd">
              <a:headEnd type="none" w="sm" len="sm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/>
            <p:nvPr/>
          </p:nvCxnSpPr>
          <p:spPr>
            <a:xfrm flipH="1">
              <a:off x="4493374" y="5891777"/>
              <a:ext cx="2835442" cy="0"/>
            </a:xfrm>
            <a:prstGeom prst="straightConnector1">
              <a:avLst/>
            </a:prstGeom>
            <a:ln w="12700" cap="rnd">
              <a:headEnd type="none" w="sm" len="sm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4605842" y="5539744"/>
            <a:ext cx="1607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width:100%</a:t>
            </a:r>
            <a:endParaRPr lang="ko-KR" altLang="en-US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045315" y="3678503"/>
            <a:ext cx="114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 smtClean="0"/>
              <a:t>mainNav</a:t>
            </a:r>
            <a:endParaRPr lang="ko-KR" altLang="en-US" sz="1800" dirty="0"/>
          </a:p>
        </p:txBody>
      </p:sp>
      <p:cxnSp>
        <p:nvCxnSpPr>
          <p:cNvPr id="33" name="직선 화살표 연결선 32"/>
          <p:cNvCxnSpPr/>
          <p:nvPr/>
        </p:nvCxnSpPr>
        <p:spPr>
          <a:xfrm flipH="1">
            <a:off x="9424289" y="1634818"/>
            <a:ext cx="238064" cy="1703"/>
          </a:xfrm>
          <a:prstGeom prst="straightConnector1">
            <a:avLst/>
          </a:prstGeom>
          <a:ln w="12700">
            <a:tailEnd type="triangle" w="med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604140" y="1414973"/>
            <a:ext cx="127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 smtClean="0"/>
              <a:t>mainTop</a:t>
            </a:r>
            <a:endParaRPr lang="ko-KR" altLang="en-US" sz="1800" dirty="0"/>
          </a:p>
        </p:txBody>
      </p:sp>
      <p:cxnSp>
        <p:nvCxnSpPr>
          <p:cNvPr id="35" name="꺾인 연결선 34"/>
          <p:cNvCxnSpPr/>
          <p:nvPr/>
        </p:nvCxnSpPr>
        <p:spPr>
          <a:xfrm rot="10800000">
            <a:off x="9257841" y="5185487"/>
            <a:ext cx="683388" cy="491620"/>
          </a:xfrm>
          <a:prstGeom prst="bentConnector3">
            <a:avLst>
              <a:gd name="adj1" fmla="val 50000"/>
            </a:avLst>
          </a:prstGeom>
          <a:ln w="12700" cap="rnd">
            <a:headEnd type="none" w="sm" len="sm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948226" y="5488992"/>
            <a:ext cx="1444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 smtClean="0"/>
              <a:t>mainCenter</a:t>
            </a:r>
            <a:endParaRPr lang="ko-KR" altLang="en-US" sz="1800" dirty="0"/>
          </a:p>
        </p:txBody>
      </p:sp>
      <p:cxnSp>
        <p:nvCxnSpPr>
          <p:cNvPr id="37" name="꺾인 연결선 36"/>
          <p:cNvCxnSpPr/>
          <p:nvPr/>
        </p:nvCxnSpPr>
        <p:spPr>
          <a:xfrm rot="10800000">
            <a:off x="2155229" y="3617269"/>
            <a:ext cx="257632" cy="92011"/>
          </a:xfrm>
          <a:prstGeom prst="bentConnector3">
            <a:avLst>
              <a:gd name="adj1" fmla="val -4604"/>
            </a:avLst>
          </a:prstGeom>
          <a:ln w="12700" cap="rnd">
            <a:headEnd type="none" w="sm" len="sm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H="1">
            <a:off x="7550467" y="1933449"/>
            <a:ext cx="347057" cy="0"/>
          </a:xfrm>
          <a:prstGeom prst="straightConnector1">
            <a:avLst/>
          </a:prstGeom>
          <a:ln w="12700" cap="rnd">
            <a:headEnd type="none" w="sm" len="sm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순서도: 처리 38"/>
          <p:cNvSpPr/>
          <p:nvPr/>
        </p:nvSpPr>
        <p:spPr>
          <a:xfrm>
            <a:off x="905244" y="1771284"/>
            <a:ext cx="8388494" cy="4682846"/>
          </a:xfrm>
          <a:prstGeom prst="flowChartProcess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제목 1"/>
          <p:cNvSpPr txBox="1">
            <a:spLocks/>
          </p:cNvSpPr>
          <p:nvPr/>
        </p:nvSpPr>
        <p:spPr>
          <a:xfrm>
            <a:off x="742964" y="709994"/>
            <a:ext cx="1402323" cy="586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/>
              <a:t>화면변화</a:t>
            </a:r>
            <a:endParaRPr lang="en-US" altLang="ko-KR" sz="2000" dirty="0" smtClean="0"/>
          </a:p>
        </p:txBody>
      </p:sp>
      <p:sp>
        <p:nvSpPr>
          <p:cNvPr id="82" name="직사각형 81"/>
          <p:cNvSpPr/>
          <p:nvPr/>
        </p:nvSpPr>
        <p:spPr>
          <a:xfrm>
            <a:off x="742963" y="794314"/>
            <a:ext cx="1302352" cy="39040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33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 rot="1332497">
            <a:off x="9768384" y="-1508556"/>
            <a:ext cx="6902381" cy="27318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xmlns="" id="{8CDB16BB-79AD-45AF-9873-4B4D5807D0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896" y="-314622"/>
            <a:ext cx="5017198" cy="152641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핵심 구현 </a:t>
            </a:r>
            <a:r>
              <a:rPr lang="ko-KR" altLang="en-US" sz="3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기능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이메일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</a:t>
            </a:r>
            <a:endParaRPr lang="ko-KR" altLang="en-US" sz="3500" dirty="0">
              <a:solidFill>
                <a:srgbClr val="B62448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" y="272646"/>
            <a:ext cx="536643" cy="13080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5" name="직사각형 4"/>
          <p:cNvSpPr/>
          <p:nvPr/>
        </p:nvSpPr>
        <p:spPr>
          <a:xfrm rot="16476047">
            <a:off x="8186340" y="2767569"/>
            <a:ext cx="11982142" cy="45608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grpSp>
        <p:nvGrpSpPr>
          <p:cNvPr id="72" name="그룹 71"/>
          <p:cNvGrpSpPr/>
          <p:nvPr/>
        </p:nvGrpSpPr>
        <p:grpSpPr>
          <a:xfrm>
            <a:off x="2134766" y="1053530"/>
            <a:ext cx="6660620" cy="5710884"/>
            <a:chOff x="2234296" y="754493"/>
            <a:chExt cx="6660620" cy="5710884"/>
          </a:xfrm>
        </p:grpSpPr>
        <p:grpSp>
          <p:nvGrpSpPr>
            <p:cNvPr id="73" name="그룹 72"/>
            <p:cNvGrpSpPr/>
            <p:nvPr/>
          </p:nvGrpSpPr>
          <p:grpSpPr>
            <a:xfrm>
              <a:off x="2234296" y="754493"/>
              <a:ext cx="6660620" cy="5710884"/>
              <a:chOff x="1924075" y="409826"/>
              <a:chExt cx="6660620" cy="5710884"/>
            </a:xfrm>
          </p:grpSpPr>
          <p:grpSp>
            <p:nvGrpSpPr>
              <p:cNvPr id="77" name="그룹 76"/>
              <p:cNvGrpSpPr/>
              <p:nvPr/>
            </p:nvGrpSpPr>
            <p:grpSpPr>
              <a:xfrm>
                <a:off x="1924075" y="1217368"/>
                <a:ext cx="6660620" cy="4444206"/>
                <a:chOff x="3476731" y="1620077"/>
                <a:chExt cx="6660620" cy="4444206"/>
              </a:xfrm>
            </p:grpSpPr>
            <p:grpSp>
              <p:nvGrpSpPr>
                <p:cNvPr id="90" name="그룹 89"/>
                <p:cNvGrpSpPr/>
                <p:nvPr/>
              </p:nvGrpSpPr>
              <p:grpSpPr>
                <a:xfrm>
                  <a:off x="3476731" y="1620077"/>
                  <a:ext cx="6660620" cy="4444206"/>
                  <a:chOff x="3476731" y="1620077"/>
                  <a:chExt cx="6660620" cy="4444206"/>
                </a:xfrm>
              </p:grpSpPr>
              <p:pic>
                <p:nvPicPr>
                  <p:cNvPr id="92" name="그림 91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71653" y="1621873"/>
                    <a:ext cx="2265698" cy="4442410"/>
                  </a:xfrm>
                  <a:prstGeom prst="rect">
                    <a:avLst/>
                  </a:prstGeom>
                  <a:ln w="38100" cap="sq">
                    <a:solidFill>
                      <a:srgbClr val="000000"/>
                    </a:solidFill>
                    <a:prstDash val="solid"/>
                    <a:miter lim="800000"/>
                  </a:ln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p:spPr>
              </p:pic>
              <p:sp>
                <p:nvSpPr>
                  <p:cNvPr id="93" name="순서도: 처리 92"/>
                  <p:cNvSpPr/>
                  <p:nvPr/>
                </p:nvSpPr>
                <p:spPr>
                  <a:xfrm>
                    <a:off x="3476731" y="1620077"/>
                    <a:ext cx="2776262" cy="355377"/>
                  </a:xfrm>
                  <a:prstGeom prst="flowChartProcess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94" name="순서도: 처리 93"/>
                  <p:cNvSpPr/>
                  <p:nvPr/>
                </p:nvSpPr>
                <p:spPr>
                  <a:xfrm>
                    <a:off x="3476731" y="1988661"/>
                    <a:ext cx="2776262" cy="4053454"/>
                  </a:xfrm>
                  <a:prstGeom prst="flowChartProcess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95" name="순서도: 처리 94"/>
                  <p:cNvSpPr/>
                  <p:nvPr/>
                </p:nvSpPr>
                <p:spPr>
                  <a:xfrm>
                    <a:off x="3568784" y="2192986"/>
                    <a:ext cx="2602828" cy="281053"/>
                  </a:xfrm>
                  <a:prstGeom prst="flowChartProcess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96" name="순서도: 처리 95"/>
                  <p:cNvSpPr/>
                  <p:nvPr/>
                </p:nvSpPr>
                <p:spPr>
                  <a:xfrm>
                    <a:off x="3568784" y="2511800"/>
                    <a:ext cx="2602828" cy="3412729"/>
                  </a:xfrm>
                  <a:prstGeom prst="flowChartProcess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</p:grpSp>
            <p:sp>
              <p:nvSpPr>
                <p:cNvPr id="91" name="순서도: 처리 90"/>
                <p:cNvSpPr/>
                <p:nvPr/>
              </p:nvSpPr>
              <p:spPr>
                <a:xfrm>
                  <a:off x="5907054" y="1686086"/>
                  <a:ext cx="266700" cy="217025"/>
                </a:xfrm>
                <a:prstGeom prst="flowChartProcess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</p:grpSp>
          <p:sp>
            <p:nvSpPr>
              <p:cNvPr id="78" name="TextBox 77"/>
              <p:cNvSpPr txBox="1"/>
              <p:nvPr/>
            </p:nvSpPr>
            <p:spPr>
              <a:xfrm>
                <a:off x="2639691" y="5812933"/>
                <a:ext cx="13643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/>
                  <a:t>width:80%</a:t>
                </a:r>
                <a:endParaRPr lang="ko-KR" altLang="en-US" sz="1400" dirty="0"/>
              </a:p>
            </p:txBody>
          </p:sp>
          <p:cxnSp>
            <p:nvCxnSpPr>
              <p:cNvPr id="79" name="직선 화살표 연결선 78"/>
              <p:cNvCxnSpPr/>
              <p:nvPr/>
            </p:nvCxnSpPr>
            <p:spPr>
              <a:xfrm>
                <a:off x="3789553" y="5812933"/>
                <a:ext cx="829403" cy="0"/>
              </a:xfrm>
              <a:prstGeom prst="straightConnector1">
                <a:avLst/>
              </a:prstGeom>
              <a:ln w="12700">
                <a:tailEnd type="triangle" w="med" len="sm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직선 화살표 연결선 79"/>
              <p:cNvCxnSpPr/>
              <p:nvPr/>
            </p:nvCxnSpPr>
            <p:spPr>
              <a:xfrm flipH="1">
                <a:off x="1984339" y="5812933"/>
                <a:ext cx="1805215" cy="0"/>
              </a:xfrm>
              <a:prstGeom prst="straightConnector1">
                <a:avLst/>
              </a:prstGeom>
              <a:ln w="12700">
                <a:tailEnd type="triangle" w="med" len="sm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직선 화살표 연결선 80"/>
              <p:cNvCxnSpPr>
                <a:endCxn id="91" idx="1"/>
              </p:cNvCxnSpPr>
              <p:nvPr/>
            </p:nvCxnSpPr>
            <p:spPr>
              <a:xfrm>
                <a:off x="4086621" y="1390934"/>
                <a:ext cx="267777" cy="956"/>
              </a:xfrm>
              <a:prstGeom prst="straightConnector1">
                <a:avLst/>
              </a:prstGeom>
              <a:ln w="12700">
                <a:tailEnd type="triangle" w="med" len="sm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2" name="TextBox 81"/>
              <p:cNvSpPr txBox="1"/>
              <p:nvPr/>
            </p:nvSpPr>
            <p:spPr>
              <a:xfrm>
                <a:off x="3020828" y="1210084"/>
                <a:ext cx="12461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/>
                  <a:t>main-</a:t>
                </a:r>
                <a:r>
                  <a:rPr lang="en-US" altLang="ko-KR" sz="1400" dirty="0" err="1" smtClean="0"/>
                  <a:t>nav</a:t>
                </a:r>
                <a:endParaRPr lang="ko-KR" altLang="en-US" sz="1400" dirty="0"/>
              </a:p>
            </p:txBody>
          </p:sp>
          <p:cxnSp>
            <p:nvCxnSpPr>
              <p:cNvPr id="83" name="직선 화살표 연결선 82"/>
              <p:cNvCxnSpPr/>
              <p:nvPr/>
            </p:nvCxnSpPr>
            <p:spPr>
              <a:xfrm flipH="1">
                <a:off x="4700337" y="1883717"/>
                <a:ext cx="256321" cy="0"/>
              </a:xfrm>
              <a:prstGeom prst="straightConnector1">
                <a:avLst/>
              </a:prstGeom>
              <a:ln w="12700">
                <a:tailEnd type="triangle" w="med" len="sm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4" name="TextBox 83"/>
              <p:cNvSpPr txBox="1"/>
              <p:nvPr/>
            </p:nvSpPr>
            <p:spPr>
              <a:xfrm>
                <a:off x="4890914" y="1644137"/>
                <a:ext cx="158236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err="1" smtClean="0"/>
                  <a:t>mailMain</a:t>
                </a:r>
                <a:endParaRPr lang="en-US" altLang="ko-KR" sz="1400" dirty="0" smtClean="0"/>
              </a:p>
              <a:p>
                <a:r>
                  <a:rPr lang="en-US" altLang="ko-KR" sz="1400" dirty="0" smtClean="0"/>
                  <a:t>min:360px</a:t>
                </a:r>
              </a:p>
              <a:p>
                <a:r>
                  <a:rPr lang="en-US" altLang="ko-KR" sz="1400" dirty="0" smtClean="0"/>
                  <a:t>font-size:1em</a:t>
                </a:r>
                <a:endParaRPr lang="ko-KR" altLang="en-US" sz="1400" dirty="0"/>
              </a:p>
            </p:txBody>
          </p:sp>
          <p:cxnSp>
            <p:nvCxnSpPr>
              <p:cNvPr id="85" name="직선 화살표 연결선 84"/>
              <p:cNvCxnSpPr>
                <a:endCxn id="95" idx="1"/>
              </p:cNvCxnSpPr>
              <p:nvPr/>
            </p:nvCxnSpPr>
            <p:spPr>
              <a:xfrm flipH="1">
                <a:off x="2016128" y="1930803"/>
                <a:ext cx="233688" cy="1"/>
              </a:xfrm>
              <a:prstGeom prst="straightConnector1">
                <a:avLst/>
              </a:prstGeom>
              <a:ln w="12700">
                <a:tailEnd type="triangle" w="med" len="sm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직선 화살표 연결선 85"/>
              <p:cNvCxnSpPr/>
              <p:nvPr/>
            </p:nvCxnSpPr>
            <p:spPr>
              <a:xfrm flipH="1">
                <a:off x="2016128" y="2841351"/>
                <a:ext cx="233688" cy="1"/>
              </a:xfrm>
              <a:prstGeom prst="straightConnector1">
                <a:avLst/>
              </a:prstGeom>
              <a:ln w="12700">
                <a:tailEnd type="triangle" w="med" len="sm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7" name="TextBox 86"/>
              <p:cNvSpPr txBox="1"/>
              <p:nvPr/>
            </p:nvSpPr>
            <p:spPr>
              <a:xfrm>
                <a:off x="2186581" y="1772107"/>
                <a:ext cx="8006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err="1" smtClean="0"/>
                  <a:t>leftMail</a:t>
                </a:r>
                <a:endParaRPr lang="ko-KR" altLang="en-US" sz="1400" dirty="0"/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2224189" y="2707981"/>
                <a:ext cx="10024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err="1" smtClean="0"/>
                  <a:t>rightMail</a:t>
                </a:r>
                <a:endParaRPr lang="ko-KR" altLang="en-US" sz="1400" dirty="0"/>
              </a:p>
            </p:txBody>
          </p:sp>
          <p:sp>
            <p:nvSpPr>
              <p:cNvPr id="89" name="순서도: 처리 88"/>
              <p:cNvSpPr/>
              <p:nvPr/>
            </p:nvSpPr>
            <p:spPr>
              <a:xfrm>
                <a:off x="1971649" y="409826"/>
                <a:ext cx="6610376" cy="502576"/>
              </a:xfrm>
              <a:prstGeom prst="flowChartProcess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/>
                  <a:t>페이지 크기에 따른 화면변화</a:t>
                </a:r>
                <a:r>
                  <a:rPr lang="en-US" altLang="ko-KR" sz="1400" dirty="0" smtClean="0"/>
                  <a:t>(@media screen)</a:t>
                </a:r>
                <a:endParaRPr lang="ko-KR" altLang="en-US" sz="1400" dirty="0"/>
              </a:p>
            </p:txBody>
          </p:sp>
        </p:grpSp>
        <p:sp>
          <p:nvSpPr>
            <p:cNvPr id="74" name="순서도: 처리 73"/>
            <p:cNvSpPr/>
            <p:nvPr/>
          </p:nvSpPr>
          <p:spPr>
            <a:xfrm>
              <a:off x="6716946" y="2145330"/>
              <a:ext cx="2068694" cy="171062"/>
            </a:xfrm>
            <a:prstGeom prst="flowChartProcess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75" name="순서도: 처리 74"/>
            <p:cNvSpPr/>
            <p:nvPr/>
          </p:nvSpPr>
          <p:spPr>
            <a:xfrm>
              <a:off x="6716946" y="2353707"/>
              <a:ext cx="2068694" cy="3623317"/>
            </a:xfrm>
            <a:prstGeom prst="flowChartProcess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76" name="순서도: 처리 75"/>
            <p:cNvSpPr/>
            <p:nvPr/>
          </p:nvSpPr>
          <p:spPr>
            <a:xfrm>
              <a:off x="6668995" y="2123911"/>
              <a:ext cx="2172551" cy="3874636"/>
            </a:xfrm>
            <a:prstGeom prst="flowChartProcess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9575941" y="2387159"/>
            <a:ext cx="1796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 smtClean="0"/>
              <a:t>mailMain</a:t>
            </a:r>
            <a:endParaRPr lang="en-US" altLang="ko-KR" sz="1800" dirty="0" smtClean="0"/>
          </a:p>
          <a:p>
            <a:r>
              <a:rPr lang="en-US" altLang="ko-KR" sz="1800" dirty="0" smtClean="0"/>
              <a:t>max:800px</a:t>
            </a:r>
          </a:p>
          <a:p>
            <a:r>
              <a:rPr lang="en-US" altLang="ko-KR" sz="1800" dirty="0" smtClean="0"/>
              <a:t>font-size:1.5em</a:t>
            </a:r>
          </a:p>
        </p:txBody>
      </p:sp>
      <p:grpSp>
        <p:nvGrpSpPr>
          <p:cNvPr id="98" name="그룹 97"/>
          <p:cNvGrpSpPr/>
          <p:nvPr/>
        </p:nvGrpSpPr>
        <p:grpSpPr>
          <a:xfrm>
            <a:off x="9367011" y="3667469"/>
            <a:ext cx="1989221" cy="577152"/>
            <a:chOff x="9994232" y="3607807"/>
            <a:chExt cx="1989221" cy="577152"/>
          </a:xfrm>
        </p:grpSpPr>
        <p:sp>
          <p:nvSpPr>
            <p:cNvPr id="99" name="순서도: 판단 98"/>
            <p:cNvSpPr/>
            <p:nvPr/>
          </p:nvSpPr>
          <p:spPr>
            <a:xfrm>
              <a:off x="9994232" y="3607807"/>
              <a:ext cx="1989221" cy="577152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0282989" y="3700757"/>
              <a:ext cx="1411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 smtClean="0"/>
                <a:t>max:520px</a:t>
              </a:r>
              <a:endParaRPr lang="ko-KR" altLang="en-US" sz="1800" dirty="0"/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9559516" y="4535409"/>
            <a:ext cx="1796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smtClean="0"/>
              <a:t>min:360px</a:t>
            </a:r>
          </a:p>
          <a:p>
            <a:r>
              <a:rPr lang="en-US" altLang="ko-KR" sz="1800" dirty="0" smtClean="0"/>
              <a:t>font-size:1em</a:t>
            </a:r>
          </a:p>
        </p:txBody>
      </p:sp>
      <p:cxnSp>
        <p:nvCxnSpPr>
          <p:cNvPr id="102" name="직선 화살표 연결선 101"/>
          <p:cNvCxnSpPr/>
          <p:nvPr/>
        </p:nvCxnSpPr>
        <p:spPr>
          <a:xfrm>
            <a:off x="10361621" y="3292328"/>
            <a:ext cx="1" cy="3751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/>
          <p:nvPr/>
        </p:nvCxnSpPr>
        <p:spPr>
          <a:xfrm flipH="1">
            <a:off x="10361621" y="4244621"/>
            <a:ext cx="1" cy="2907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/>
          <p:nvPr/>
        </p:nvCxnSpPr>
        <p:spPr>
          <a:xfrm>
            <a:off x="4100515" y="5930052"/>
            <a:ext cx="666406" cy="0"/>
          </a:xfrm>
          <a:prstGeom prst="straightConnector1">
            <a:avLst/>
          </a:prstGeom>
          <a:ln w="12700">
            <a:tailEnd type="triangle" w="med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/>
          <p:nvPr/>
        </p:nvCxnSpPr>
        <p:spPr>
          <a:xfrm flipH="1">
            <a:off x="2295301" y="5930052"/>
            <a:ext cx="1919479" cy="0"/>
          </a:xfrm>
          <a:prstGeom prst="straightConnector1">
            <a:avLst/>
          </a:prstGeom>
          <a:ln w="12700">
            <a:tailEnd type="triangle" w="med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2943972" y="5570012"/>
            <a:ext cx="1364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width:100%</a:t>
            </a:r>
            <a:endParaRPr lang="ko-KR" altLang="en-US" sz="1400" dirty="0"/>
          </a:p>
        </p:txBody>
      </p:sp>
      <p:sp>
        <p:nvSpPr>
          <p:cNvPr id="111" name="제목 1"/>
          <p:cNvSpPr txBox="1">
            <a:spLocks/>
          </p:cNvSpPr>
          <p:nvPr/>
        </p:nvSpPr>
        <p:spPr>
          <a:xfrm>
            <a:off x="742964" y="709994"/>
            <a:ext cx="1402323" cy="586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/>
              <a:t>화면변화</a:t>
            </a:r>
            <a:endParaRPr lang="en-US" altLang="ko-KR" sz="2000" dirty="0" smtClean="0"/>
          </a:p>
        </p:txBody>
      </p:sp>
      <p:sp>
        <p:nvSpPr>
          <p:cNvPr id="112" name="직사각형 111"/>
          <p:cNvSpPr/>
          <p:nvPr/>
        </p:nvSpPr>
        <p:spPr>
          <a:xfrm>
            <a:off x="742963" y="794314"/>
            <a:ext cx="1302352" cy="39040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06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13319693">
            <a:off x="-1713683" y="5765040"/>
            <a:ext cx="3586364" cy="1817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CDB16BB-79AD-45AF-9873-4B4D5807D0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27454" y="-242614"/>
            <a:ext cx="4657158" cy="152641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3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레이아웃</a:t>
            </a:r>
            <a:endParaRPr lang="ko-KR" altLang="en-US" sz="3500" dirty="0">
              <a:solidFill>
                <a:srgbClr val="B62448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 rot="19582280">
            <a:off x="11922091" y="-575740"/>
            <a:ext cx="536643" cy="13080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38" y="1248423"/>
            <a:ext cx="10058400" cy="4300587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3862958" y="1656073"/>
            <a:ext cx="4896544" cy="18954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957943" y="2503714"/>
            <a:ext cx="2852057" cy="1458686"/>
          </a:xfrm>
          <a:custGeom>
            <a:avLst/>
            <a:gdLst>
              <a:gd name="connsiteX0" fmla="*/ 0 w 2852057"/>
              <a:gd name="connsiteY0" fmla="*/ 0 h 1458686"/>
              <a:gd name="connsiteX1" fmla="*/ 2841171 w 2852057"/>
              <a:gd name="connsiteY1" fmla="*/ 21772 h 1458686"/>
              <a:gd name="connsiteX2" fmla="*/ 2852057 w 2852057"/>
              <a:gd name="connsiteY2" fmla="*/ 1458686 h 1458686"/>
              <a:gd name="connsiteX3" fmla="*/ 1415143 w 2852057"/>
              <a:gd name="connsiteY3" fmla="*/ 1447800 h 1458686"/>
              <a:gd name="connsiteX4" fmla="*/ 1415143 w 2852057"/>
              <a:gd name="connsiteY4" fmla="*/ 304800 h 1458686"/>
              <a:gd name="connsiteX5" fmla="*/ 10886 w 2852057"/>
              <a:gd name="connsiteY5" fmla="*/ 293915 h 1458686"/>
              <a:gd name="connsiteX6" fmla="*/ 0 w 2852057"/>
              <a:gd name="connsiteY6" fmla="*/ 0 h 1458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2057" h="1458686">
                <a:moveTo>
                  <a:pt x="0" y="0"/>
                </a:moveTo>
                <a:lnTo>
                  <a:pt x="2841171" y="21772"/>
                </a:lnTo>
                <a:cubicBezTo>
                  <a:pt x="2844800" y="500743"/>
                  <a:pt x="2848428" y="979715"/>
                  <a:pt x="2852057" y="1458686"/>
                </a:cubicBezTo>
                <a:lnTo>
                  <a:pt x="1415143" y="1447800"/>
                </a:lnTo>
                <a:lnTo>
                  <a:pt x="1415143" y="304800"/>
                </a:lnTo>
                <a:lnTo>
                  <a:pt x="10886" y="293915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endCxn id="11" idx="1"/>
          </p:cNvCxnSpPr>
          <p:nvPr/>
        </p:nvCxnSpPr>
        <p:spPr>
          <a:xfrm rot="5400000" flipH="1" flipV="1">
            <a:off x="3342508" y="1983264"/>
            <a:ext cx="752868" cy="288032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5592137" y="5013970"/>
            <a:ext cx="839401" cy="21215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833940" y="5024781"/>
            <a:ext cx="253154" cy="2013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3929743" y="1915886"/>
            <a:ext cx="772886" cy="3363685"/>
          </a:xfrm>
          <a:custGeom>
            <a:avLst/>
            <a:gdLst>
              <a:gd name="connsiteX0" fmla="*/ 0 w 772886"/>
              <a:gd name="connsiteY0" fmla="*/ 0 h 3363685"/>
              <a:gd name="connsiteX1" fmla="*/ 772886 w 772886"/>
              <a:gd name="connsiteY1" fmla="*/ 0 h 3363685"/>
              <a:gd name="connsiteX2" fmla="*/ 772886 w 772886"/>
              <a:gd name="connsiteY2" fmla="*/ 206828 h 3363685"/>
              <a:gd name="connsiteX3" fmla="*/ 185057 w 772886"/>
              <a:gd name="connsiteY3" fmla="*/ 206828 h 3363685"/>
              <a:gd name="connsiteX4" fmla="*/ 206828 w 772886"/>
              <a:gd name="connsiteY4" fmla="*/ 3363685 h 3363685"/>
              <a:gd name="connsiteX5" fmla="*/ 43543 w 772886"/>
              <a:gd name="connsiteY5" fmla="*/ 3363685 h 3363685"/>
              <a:gd name="connsiteX6" fmla="*/ 0 w 772886"/>
              <a:gd name="connsiteY6" fmla="*/ 0 h 33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2886" h="3363685">
                <a:moveTo>
                  <a:pt x="0" y="0"/>
                </a:moveTo>
                <a:lnTo>
                  <a:pt x="772886" y="0"/>
                </a:lnTo>
                <a:lnTo>
                  <a:pt x="772886" y="206828"/>
                </a:lnTo>
                <a:lnTo>
                  <a:pt x="185057" y="206828"/>
                </a:lnTo>
                <a:lnTo>
                  <a:pt x="206828" y="3363685"/>
                </a:lnTo>
                <a:lnTo>
                  <a:pt x="43543" y="3363685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96" name="직선 화살표 연결선 4095"/>
          <p:cNvCxnSpPr/>
          <p:nvPr/>
        </p:nvCxnSpPr>
        <p:spPr>
          <a:xfrm flipH="1">
            <a:off x="3718942" y="4221882"/>
            <a:ext cx="2108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9" name="꺾인 연결선 4098"/>
          <p:cNvCxnSpPr>
            <a:stCxn id="31" idx="2"/>
          </p:cNvCxnSpPr>
          <p:nvPr/>
        </p:nvCxnSpPr>
        <p:spPr>
          <a:xfrm rot="16200000" flipH="1">
            <a:off x="4475458" y="5711183"/>
            <a:ext cx="1228008" cy="257890"/>
          </a:xfrm>
          <a:prstGeom prst="bentConnector3">
            <a:avLst>
              <a:gd name="adj1" fmla="val 996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/>
          <p:nvPr/>
        </p:nvCxnSpPr>
        <p:spPr>
          <a:xfrm rot="16200000" flipH="1">
            <a:off x="5850044" y="5378940"/>
            <a:ext cx="622979" cy="299393"/>
          </a:xfrm>
          <a:prstGeom prst="bentConnector3">
            <a:avLst>
              <a:gd name="adj1" fmla="val 989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9" name="TextBox 4108"/>
          <p:cNvSpPr txBox="1"/>
          <p:nvPr/>
        </p:nvSpPr>
        <p:spPr>
          <a:xfrm>
            <a:off x="6336332" y="5686237"/>
            <a:ext cx="9110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메일</a:t>
            </a:r>
            <a:r>
              <a:rPr lang="ko-KR" altLang="en-US" sz="1400" b="1" dirty="0" smtClean="0"/>
              <a:t>읽기</a:t>
            </a:r>
            <a:endParaRPr lang="ko-KR" altLang="en-US" sz="14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5225048" y="6300243"/>
            <a:ext cx="9110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답장</a:t>
            </a:r>
            <a:r>
              <a:rPr lang="ko-KR" altLang="en-US" sz="1400" dirty="0" smtClean="0"/>
              <a:t>하기</a:t>
            </a:r>
            <a:endParaRPr lang="ko-KR" altLang="en-US" sz="1400" dirty="0"/>
          </a:p>
        </p:txBody>
      </p:sp>
      <p:sp>
        <p:nvSpPr>
          <p:cNvPr id="52" name="TextBox 51"/>
          <p:cNvSpPr txBox="1"/>
          <p:nvPr/>
        </p:nvSpPr>
        <p:spPr>
          <a:xfrm>
            <a:off x="2430883" y="4121703"/>
            <a:ext cx="1944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dirty="0" smtClean="0"/>
              <a:t>체크</a:t>
            </a:r>
            <a:r>
              <a:rPr lang="ko-KR" altLang="en-US" sz="1400" dirty="0" smtClean="0"/>
              <a:t>한 메일</a:t>
            </a:r>
            <a:endParaRPr lang="en-US" altLang="ko-KR" sz="1400" dirty="0" smtClean="0"/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버튼</a:t>
            </a:r>
            <a:r>
              <a:rPr lang="ko-KR" altLang="en-US" sz="1400" dirty="0" smtClean="0"/>
              <a:t>에 따라 이동</a:t>
            </a:r>
            <a:endParaRPr lang="ko-KR" altLang="en-US" sz="1400" dirty="0"/>
          </a:p>
        </p:txBody>
      </p:sp>
      <p:sp>
        <p:nvSpPr>
          <p:cNvPr id="53" name="TextBox 52"/>
          <p:cNvSpPr txBox="1"/>
          <p:nvPr/>
        </p:nvSpPr>
        <p:spPr>
          <a:xfrm>
            <a:off x="2371970" y="1913457"/>
            <a:ext cx="1346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기본메뉴</a:t>
            </a:r>
            <a:r>
              <a:rPr lang="ko-KR" altLang="en-US" sz="1400" b="1" dirty="0" smtClean="0"/>
              <a:t>이동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10333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13319693">
            <a:off x="-1713683" y="5765040"/>
            <a:ext cx="3586364" cy="1817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CDB16BB-79AD-45AF-9873-4B4D5807D0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27454" y="-242614"/>
            <a:ext cx="4657158" cy="152641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3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레이아웃</a:t>
            </a:r>
            <a:endParaRPr lang="ko-KR" altLang="en-US" sz="3500" dirty="0">
              <a:solidFill>
                <a:srgbClr val="B62448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 rot="19582280">
            <a:off x="11922091" y="-575740"/>
            <a:ext cx="536643" cy="13080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52" y="909514"/>
            <a:ext cx="7724775" cy="5524500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3895616" y="1834732"/>
            <a:ext cx="936104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020152" y="1413570"/>
            <a:ext cx="1050718" cy="502044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971184" y="2648592"/>
            <a:ext cx="756084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10" idx="3"/>
          </p:cNvCxnSpPr>
          <p:nvPr/>
        </p:nvCxnSpPr>
        <p:spPr>
          <a:xfrm>
            <a:off x="4831720" y="1978748"/>
            <a:ext cx="831438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/>
          <p:nvPr/>
        </p:nvCxnSpPr>
        <p:spPr>
          <a:xfrm rot="10800000" flipV="1">
            <a:off x="1486694" y="1557586"/>
            <a:ext cx="533458" cy="277146"/>
          </a:xfrm>
          <a:prstGeom prst="bentConnector3">
            <a:avLst>
              <a:gd name="adj1" fmla="val 989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683584" y="1824859"/>
            <a:ext cx="2067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메일작성 후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전송</a:t>
            </a:r>
            <a:r>
              <a:rPr lang="ko-KR" altLang="en-US" sz="1400" dirty="0" smtClean="0"/>
              <a:t>버튼</a:t>
            </a:r>
            <a:endParaRPr lang="ko-KR" altLang="en-US" sz="1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8210580" y="3158379"/>
            <a:ext cx="2067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메일 </a:t>
            </a:r>
            <a:r>
              <a:rPr lang="ko-KR" altLang="en-US" sz="1400" b="1" dirty="0" smtClean="0"/>
              <a:t>보낼</a:t>
            </a:r>
            <a:r>
              <a:rPr lang="ko-KR" altLang="en-US" sz="1400" dirty="0" smtClean="0"/>
              <a:t> 아이디 </a:t>
            </a:r>
            <a:endParaRPr lang="en-US" altLang="ko-KR" sz="1400" dirty="0" smtClean="0"/>
          </a:p>
          <a:p>
            <a:r>
              <a:rPr lang="ko-KR" altLang="en-US" sz="1400" dirty="0" smtClean="0"/>
              <a:t>선택 </a:t>
            </a:r>
            <a:r>
              <a:rPr lang="ko-KR" altLang="en-US" sz="1400" u="sng" dirty="0" err="1" smtClean="0"/>
              <a:t>셀렉트박스</a:t>
            </a:r>
            <a:endParaRPr lang="ko-KR" altLang="en-US" sz="1400" b="1" u="sng" dirty="0"/>
          </a:p>
        </p:txBody>
      </p:sp>
      <p:cxnSp>
        <p:nvCxnSpPr>
          <p:cNvPr id="26" name="꺾인 연결선 25"/>
          <p:cNvCxnSpPr>
            <a:endCxn id="20" idx="1"/>
          </p:cNvCxnSpPr>
          <p:nvPr/>
        </p:nvCxnSpPr>
        <p:spPr>
          <a:xfrm rot="16200000" flipH="1">
            <a:off x="7813198" y="3022606"/>
            <a:ext cx="555371" cy="2393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62295" y="1824859"/>
            <a:ext cx="22322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창 크기에 따라 </a:t>
            </a:r>
            <a:endParaRPr lang="en-US" altLang="ko-KR" sz="1400" dirty="0" smtClean="0"/>
          </a:p>
          <a:p>
            <a:r>
              <a:rPr lang="en-US" altLang="ko-KR" sz="1400" dirty="0" smtClean="0"/>
              <a:t>Tablet</a:t>
            </a:r>
            <a:r>
              <a:rPr lang="ko-KR" altLang="en-US" sz="1400" dirty="0" smtClean="0"/>
              <a:t> 사이즈로 </a:t>
            </a:r>
            <a:endParaRPr lang="en-US" altLang="ko-KR" sz="1400" dirty="0" smtClean="0"/>
          </a:p>
          <a:p>
            <a:r>
              <a:rPr lang="ko-KR" altLang="en-US" sz="1400" dirty="0" smtClean="0"/>
              <a:t>변경 된 </a:t>
            </a:r>
            <a:r>
              <a:rPr lang="en-US" altLang="ko-KR" sz="1400" dirty="0" err="1" smtClean="0"/>
              <a:t>mainNav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96307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13319693">
            <a:off x="-1713683" y="5765040"/>
            <a:ext cx="3586364" cy="1817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CDB16BB-79AD-45AF-9873-4B4D5807D0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27454" y="-242614"/>
            <a:ext cx="4657158" cy="152641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3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레이아웃</a:t>
            </a:r>
            <a:endParaRPr lang="ko-KR" altLang="en-US" sz="3500" dirty="0">
              <a:solidFill>
                <a:srgbClr val="B62448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 rot="19582280">
            <a:off x="11922091" y="-575740"/>
            <a:ext cx="536643" cy="13080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662" y="1485578"/>
            <a:ext cx="3495675" cy="34480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866" y="1485578"/>
            <a:ext cx="4829175" cy="26860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1991218" y="4437906"/>
            <a:ext cx="2087764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167214" y="3717826"/>
            <a:ext cx="936104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895407" y="3717826"/>
            <a:ext cx="576064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0390504" y="1634301"/>
            <a:ext cx="268738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/>
          <p:nvPr/>
        </p:nvCxnSpPr>
        <p:spPr>
          <a:xfrm rot="16200000" flipH="1">
            <a:off x="2098762" y="4833950"/>
            <a:ext cx="432048" cy="216024"/>
          </a:xfrm>
          <a:prstGeom prst="bentConnector3">
            <a:avLst>
              <a:gd name="adj1" fmla="val 1003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/>
          <p:nvPr/>
        </p:nvCxnSpPr>
        <p:spPr>
          <a:xfrm rot="16200000" flipH="1">
            <a:off x="6087143" y="4049368"/>
            <a:ext cx="432048" cy="216024"/>
          </a:xfrm>
          <a:prstGeom prst="bentConnector3">
            <a:avLst>
              <a:gd name="adj1" fmla="val 1003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/>
          <p:nvPr/>
        </p:nvCxnSpPr>
        <p:spPr>
          <a:xfrm rot="16200000" flipH="1">
            <a:off x="7859403" y="4049368"/>
            <a:ext cx="432048" cy="216024"/>
          </a:xfrm>
          <a:prstGeom prst="bentConnector3">
            <a:avLst>
              <a:gd name="adj1" fmla="val 1003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4" idx="1"/>
          </p:cNvCxnSpPr>
          <p:nvPr/>
        </p:nvCxnSpPr>
        <p:spPr>
          <a:xfrm rot="10800000" flipV="1">
            <a:off x="10055646" y="1742312"/>
            <a:ext cx="334858" cy="6073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397006" y="4973588"/>
            <a:ext cx="2762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메일 </a:t>
            </a:r>
            <a:r>
              <a:rPr lang="ko-KR" altLang="en-US" sz="1400" dirty="0" smtClean="0">
                <a:solidFill>
                  <a:srgbClr val="FF0000"/>
                </a:solidFill>
              </a:rPr>
              <a:t>전송 후</a:t>
            </a:r>
            <a:r>
              <a:rPr lang="ko-KR" altLang="en-US" sz="1400" dirty="0" smtClean="0"/>
              <a:t> </a:t>
            </a:r>
            <a:r>
              <a:rPr lang="ko-KR" altLang="en-US" sz="1400" b="1" dirty="0" err="1" smtClean="0"/>
              <a:t>보낸메일</a:t>
            </a:r>
            <a:r>
              <a:rPr lang="ko-KR" altLang="en-US" sz="1400" b="1" dirty="0" smtClean="0"/>
              <a:t> 확인 </a:t>
            </a:r>
            <a:endParaRPr lang="en-US" altLang="ko-KR" sz="1400" b="1" dirty="0" smtClean="0"/>
          </a:p>
          <a:p>
            <a:r>
              <a:rPr lang="ko-KR" altLang="en-US" sz="1400" dirty="0" smtClean="0"/>
              <a:t>및 새로운 </a:t>
            </a:r>
            <a:r>
              <a:rPr lang="ko-KR" altLang="en-US" sz="1400" b="1" dirty="0" smtClean="0"/>
              <a:t>메일작성</a:t>
            </a:r>
            <a:r>
              <a:rPr lang="ko-KR" altLang="en-US" sz="1400" dirty="0" smtClean="0"/>
              <a:t> 이동</a:t>
            </a:r>
            <a:endParaRPr lang="ko-KR" altLang="en-US" sz="1400" b="1" u="sng" dirty="0"/>
          </a:p>
        </p:txBody>
      </p:sp>
      <p:sp>
        <p:nvSpPr>
          <p:cNvPr id="27" name="TextBox 26"/>
          <p:cNvSpPr txBox="1"/>
          <p:nvPr/>
        </p:nvSpPr>
        <p:spPr>
          <a:xfrm>
            <a:off x="6413773" y="4204189"/>
            <a:ext cx="1481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메일 </a:t>
            </a:r>
            <a:r>
              <a:rPr lang="ko-KR" altLang="en-US" sz="1400" b="1" dirty="0" smtClean="0"/>
              <a:t>읽기</a:t>
            </a:r>
            <a:r>
              <a:rPr lang="ko-KR" altLang="en-US" sz="1400" dirty="0" smtClean="0"/>
              <a:t> 이동</a:t>
            </a:r>
            <a:endParaRPr lang="ko-KR" altLang="en-US" sz="1400" b="1" u="sng" dirty="0"/>
          </a:p>
        </p:txBody>
      </p:sp>
      <p:cxnSp>
        <p:nvCxnSpPr>
          <p:cNvPr id="29" name="꺾인 연결선 28"/>
          <p:cNvCxnSpPr/>
          <p:nvPr/>
        </p:nvCxnSpPr>
        <p:spPr>
          <a:xfrm rot="5400000" flipH="1" flipV="1">
            <a:off x="6015135" y="1219469"/>
            <a:ext cx="360040" cy="144016"/>
          </a:xfrm>
          <a:prstGeom prst="bentConnector3">
            <a:avLst>
              <a:gd name="adj1" fmla="val 1014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133208" y="4227020"/>
            <a:ext cx="1706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클릭</a:t>
            </a:r>
            <a:r>
              <a:rPr lang="ko-KR" altLang="en-US" sz="1400" dirty="0" smtClean="0"/>
              <a:t>한 아이디에게 </a:t>
            </a:r>
            <a:r>
              <a:rPr lang="ko-KR" altLang="en-US" sz="1400" b="1" dirty="0" smtClean="0"/>
              <a:t>메일쓰기</a:t>
            </a:r>
            <a:endParaRPr lang="en-US" altLang="ko-KR" sz="1400" b="1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9867225" y="2383868"/>
            <a:ext cx="1481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받은 </a:t>
            </a:r>
            <a:r>
              <a:rPr lang="ko-KR" altLang="en-US" sz="1400" b="1" dirty="0" err="1" smtClean="0"/>
              <a:t>메일함</a:t>
            </a:r>
            <a:r>
              <a:rPr lang="ko-KR" altLang="en-US" sz="1400" b="1" dirty="0" smtClean="0"/>
              <a:t> </a:t>
            </a:r>
            <a:endParaRPr lang="en-US" altLang="ko-KR" sz="1400" b="1" dirty="0" smtClean="0"/>
          </a:p>
          <a:p>
            <a:r>
              <a:rPr lang="ko-KR" altLang="en-US" sz="1400" dirty="0" smtClean="0"/>
              <a:t>이동</a:t>
            </a:r>
            <a:endParaRPr lang="ko-KR" altLang="en-US" sz="1400" b="1" u="sng" dirty="0"/>
          </a:p>
        </p:txBody>
      </p:sp>
      <p:sp>
        <p:nvSpPr>
          <p:cNvPr id="35" name="TextBox 34"/>
          <p:cNvSpPr txBox="1"/>
          <p:nvPr/>
        </p:nvSpPr>
        <p:spPr>
          <a:xfrm>
            <a:off x="6303167" y="909833"/>
            <a:ext cx="2240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그룹웨어 </a:t>
            </a:r>
            <a:r>
              <a:rPr lang="ko-KR" altLang="en-US" sz="1400" b="1" dirty="0" err="1" smtClean="0"/>
              <a:t>메인창</a:t>
            </a:r>
            <a:r>
              <a:rPr lang="ko-KR" altLang="en-US" sz="1400" dirty="0" err="1" smtClean="0"/>
              <a:t>에서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r>
              <a:rPr lang="ko-KR" altLang="en-US" sz="1400" dirty="0" smtClean="0"/>
              <a:t>최신메일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5</a:t>
            </a:r>
            <a:r>
              <a:rPr lang="ko-KR" altLang="en-US" sz="1400" b="1" dirty="0" smtClean="0"/>
              <a:t>개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 확인가능</a:t>
            </a:r>
            <a:endParaRPr lang="ko-KR" altLang="en-US" sz="1400" b="1" u="sng" dirty="0"/>
          </a:p>
        </p:txBody>
      </p:sp>
    </p:spTree>
    <p:extLst>
      <p:ext uri="{BB962C8B-B14F-4D97-AF65-F5344CB8AC3E}">
        <p14:creationId xmlns:p14="http://schemas.microsoft.com/office/powerpoint/2010/main" val="80632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198662" y="1060464"/>
            <a:ext cx="9721080" cy="55376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 rot="1332497">
            <a:off x="9768384" y="-1508556"/>
            <a:ext cx="6902381" cy="27318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CDB16BB-79AD-45AF-9873-4B4D5807D0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896" y="-314622"/>
            <a:ext cx="5017198" cy="152641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핵심 구현 </a:t>
            </a:r>
            <a:r>
              <a:rPr lang="ko-KR" altLang="en-US" sz="3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기능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게시판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</a:t>
            </a:r>
            <a:endParaRPr lang="ko-KR" altLang="en-US" sz="3500" dirty="0">
              <a:solidFill>
                <a:srgbClr val="B62448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" y="272646"/>
            <a:ext cx="536643" cy="13080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5" name="직사각형 4"/>
          <p:cNvSpPr/>
          <p:nvPr/>
        </p:nvSpPr>
        <p:spPr>
          <a:xfrm rot="16476047">
            <a:off x="8186340" y="2767569"/>
            <a:ext cx="11982142" cy="45608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926" y="2251795"/>
            <a:ext cx="4143375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23256" y="5102528"/>
            <a:ext cx="93610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dirty="0" err="1" smtClean="0"/>
              <a:t>검색폼을</a:t>
            </a:r>
            <a:r>
              <a:rPr lang="ko-KR" altLang="en-US" dirty="0" smtClean="0"/>
              <a:t> 만들어서 원하는 조건을 선택해서 검색을 할 수 있도록 구현</a:t>
            </a:r>
            <a:endParaRPr lang="en-US" altLang="ko-KR" dirty="0" smtClean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054646" y="830571"/>
            <a:ext cx="1872208" cy="43898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1.</a:t>
            </a:r>
            <a:r>
              <a:rPr lang="ko-KR" altLang="en-US" dirty="0" smtClean="0">
                <a:solidFill>
                  <a:schemeClr val="tx1"/>
                </a:solidFill>
              </a:rPr>
              <a:t>검색기능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2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198662" y="1053530"/>
            <a:ext cx="9721080" cy="55446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 rot="1332497">
            <a:off x="9768384" y="-1508556"/>
            <a:ext cx="6902381" cy="27318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CDB16BB-79AD-45AF-9873-4B4D5807D0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896" y="-314622"/>
            <a:ext cx="5017198" cy="152641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핵심 구현 </a:t>
            </a:r>
            <a:r>
              <a:rPr lang="ko-KR" altLang="en-US" sz="3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기능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게시판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</a:t>
            </a:r>
            <a:endParaRPr lang="ko-KR" altLang="en-US" sz="3500" dirty="0">
              <a:solidFill>
                <a:srgbClr val="B62448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" y="272646"/>
            <a:ext cx="536643" cy="13080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5" name="직사각형 4"/>
          <p:cNvSpPr/>
          <p:nvPr/>
        </p:nvSpPr>
        <p:spPr>
          <a:xfrm rot="16476047">
            <a:off x="8186340" y="2767569"/>
            <a:ext cx="11982142" cy="45608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3256" y="5102528"/>
            <a:ext cx="93610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dirty="0" smtClean="0"/>
              <a:t>특정 직급이 안되면 </a:t>
            </a:r>
            <a:r>
              <a:rPr lang="ko-KR" altLang="en-US" dirty="0" err="1" smtClean="0"/>
              <a:t>공지글을</a:t>
            </a:r>
            <a:r>
              <a:rPr lang="ko-KR" altLang="en-US" dirty="0" smtClean="0"/>
              <a:t> 작성하지 못하게 비활성화</a:t>
            </a:r>
            <a:endParaRPr lang="en-US" altLang="ko-KR" dirty="0" smtClean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054646" y="830571"/>
            <a:ext cx="1872208" cy="43898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</a:rPr>
              <a:t>공지사</a:t>
            </a:r>
            <a:r>
              <a:rPr lang="ko-KR" altLang="en-US" dirty="0">
                <a:solidFill>
                  <a:schemeClr val="tx1"/>
                </a:solidFill>
              </a:rPr>
              <a:t>항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934" y="1125538"/>
            <a:ext cx="4104456" cy="3851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342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" y="272646"/>
            <a:ext cx="536643" cy="13080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58" name="제목 2">
            <a:extLst>
              <a:ext uri="{FF2B5EF4-FFF2-40B4-BE49-F238E27FC236}">
                <a16:creationId xmlns:a16="http://schemas.microsoft.com/office/drawing/2014/main" xmlns="" id="{8CDB16BB-79AD-45AF-9873-4B4D5807D0FB}"/>
              </a:ext>
            </a:extLst>
          </p:cNvPr>
          <p:cNvSpPr txBox="1">
            <a:spLocks/>
          </p:cNvSpPr>
          <p:nvPr/>
        </p:nvSpPr>
        <p:spPr>
          <a:xfrm>
            <a:off x="-385514" y="-328870"/>
            <a:ext cx="4147887" cy="1526416"/>
          </a:xfrm>
          <a:prstGeom prst="rect">
            <a:avLst/>
          </a:prstGeom>
        </p:spPr>
        <p:txBody>
          <a:bodyPr vert="horz" lIns="108850" tIns="54425" rIns="108850" bIns="54425" rtlCol="0" anchor="ctr">
            <a:noAutofit/>
          </a:bodyPr>
          <a:lstStyle>
            <a:lvl1pPr algn="ctr" defTabSz="1088502" rtl="0" eaLnBrk="1" latinLnBrk="1" hangingPunct="1">
              <a:spcBef>
                <a:spcPct val="0"/>
              </a:spcBef>
              <a:buNone/>
              <a:defRPr sz="5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팀원 소개</a:t>
            </a:r>
            <a:endParaRPr lang="ko-KR" altLang="en-US" sz="3500" dirty="0">
              <a:solidFill>
                <a:srgbClr val="B62448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3668389"/>
            <a:ext cx="12190413" cy="3191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 sz="2400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50727" y="4704423"/>
            <a:ext cx="1297044" cy="540800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pPr>
              <a:defRPr/>
            </a:pPr>
            <a:r>
              <a:rPr lang="ko-KR" altLang="en-US" sz="280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박근영</a:t>
            </a:r>
            <a:endParaRPr lang="en-US" altLang="ko-KR" sz="2800" dirty="0" smtClean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698115" y="4280361"/>
            <a:ext cx="0" cy="411332"/>
          </a:xfrm>
          <a:prstGeom prst="line">
            <a:avLst/>
          </a:prstGeom>
          <a:ln w="31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583609" y="4704423"/>
            <a:ext cx="1297044" cy="540800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pPr>
              <a:defRPr/>
            </a:pPr>
            <a:r>
              <a:rPr lang="ko-KR" altLang="en-US" sz="280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임수용</a:t>
            </a:r>
            <a:endParaRPr lang="en-US" altLang="ko-KR" sz="2800" dirty="0" smtClean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 flipH="1">
            <a:off x="5221425" y="4280361"/>
            <a:ext cx="1" cy="411332"/>
          </a:xfrm>
          <a:prstGeom prst="line">
            <a:avLst/>
          </a:prstGeom>
          <a:ln w="31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101644" y="4694898"/>
            <a:ext cx="1297044" cy="540800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pPr>
              <a:defRPr/>
            </a:pPr>
            <a:r>
              <a:rPr lang="ko-KR" altLang="en-US" sz="2800" dirty="0" err="1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정혜광</a:t>
            </a:r>
            <a:endParaRPr lang="en-US" altLang="ko-KR" sz="2800" dirty="0" smtClean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 flipH="1">
            <a:off x="8744734" y="4280361"/>
            <a:ext cx="1" cy="411332"/>
          </a:xfrm>
          <a:prstGeom prst="line">
            <a:avLst/>
          </a:prstGeom>
          <a:ln w="31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807269" y="5572651"/>
            <a:ext cx="1297044" cy="540800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pPr>
              <a:defRPr/>
            </a:pPr>
            <a:r>
              <a:rPr lang="ko-KR" altLang="en-US" sz="280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임석현</a:t>
            </a:r>
            <a:endParaRPr lang="en-US" altLang="ko-KR" sz="2800" dirty="0" smtClean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359201" y="5572651"/>
            <a:ext cx="1297044" cy="540800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pPr>
              <a:defRPr/>
            </a:pPr>
            <a:r>
              <a:rPr lang="ko-KR" altLang="en-US" sz="280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김성규</a:t>
            </a:r>
            <a:endParaRPr lang="en-US" altLang="ko-KR" sz="2800" dirty="0" smtClean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901608" y="5582176"/>
            <a:ext cx="1297044" cy="540800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pPr>
              <a:defRPr/>
            </a:pPr>
            <a:r>
              <a:rPr lang="ko-KR" altLang="en-US" sz="2800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배성환</a:t>
            </a:r>
            <a:endParaRPr lang="en-US" altLang="ko-KR" sz="2800" dirty="0" smtClean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3455566" y="4280360"/>
            <a:ext cx="0" cy="1292292"/>
          </a:xfrm>
          <a:prstGeom prst="line">
            <a:avLst/>
          </a:prstGeom>
          <a:ln w="31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000945" y="4280360"/>
            <a:ext cx="0" cy="1292292"/>
          </a:xfrm>
          <a:prstGeom prst="line">
            <a:avLst/>
          </a:prstGeom>
          <a:ln w="31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10546323" y="4280360"/>
            <a:ext cx="0" cy="1292292"/>
          </a:xfrm>
          <a:prstGeom prst="line">
            <a:avLst/>
          </a:prstGeom>
          <a:ln w="31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27" y="2636457"/>
            <a:ext cx="1610375" cy="1634800"/>
          </a:xfrm>
          <a:prstGeom prst="ellipse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546" y="2634969"/>
            <a:ext cx="1610375" cy="1634800"/>
          </a:xfrm>
          <a:prstGeom prst="ellipse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270" y="2633481"/>
            <a:ext cx="1619553" cy="1633312"/>
          </a:xfrm>
          <a:prstGeom prst="ellipse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1135" y="2633134"/>
            <a:ext cx="1610375" cy="1630336"/>
          </a:xfrm>
          <a:prstGeom prst="ellipse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239" y="2626313"/>
            <a:ext cx="1610374" cy="1637157"/>
          </a:xfrm>
          <a:prstGeom prst="ellipse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757" y="2626313"/>
            <a:ext cx="1610375" cy="1627012"/>
          </a:xfrm>
          <a:prstGeom prst="ellipse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69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198662" y="1053530"/>
            <a:ext cx="9721080" cy="55446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 rot="1332497">
            <a:off x="9768384" y="-1508556"/>
            <a:ext cx="6902381" cy="27318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CDB16BB-79AD-45AF-9873-4B4D5807D0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896" y="-314622"/>
            <a:ext cx="5017198" cy="152641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핵심 구현 </a:t>
            </a:r>
            <a:r>
              <a:rPr lang="ko-KR" altLang="en-US" sz="3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기능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게시판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</a:t>
            </a:r>
            <a:endParaRPr lang="ko-KR" altLang="en-US" sz="3500" dirty="0">
              <a:solidFill>
                <a:srgbClr val="B62448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" y="272646"/>
            <a:ext cx="536643" cy="13080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5" name="직사각형 4"/>
          <p:cNvSpPr/>
          <p:nvPr/>
        </p:nvSpPr>
        <p:spPr>
          <a:xfrm rot="16476047">
            <a:off x="8186340" y="2767569"/>
            <a:ext cx="11982142" cy="45608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3256" y="5102528"/>
            <a:ext cx="93610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dirty="0" smtClean="0"/>
              <a:t>특정 직급이 안되면 </a:t>
            </a:r>
            <a:r>
              <a:rPr lang="ko-KR" altLang="en-US" dirty="0" err="1" smtClean="0"/>
              <a:t>공지글을</a:t>
            </a:r>
            <a:r>
              <a:rPr lang="ko-KR" altLang="en-US" dirty="0" smtClean="0"/>
              <a:t> 작성하지 못하게 비활성화</a:t>
            </a: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dirty="0" err="1" smtClean="0"/>
              <a:t>공지글을</a:t>
            </a:r>
            <a:r>
              <a:rPr lang="ko-KR" altLang="en-US" dirty="0" smtClean="0"/>
              <a:t> 선택하고 글을 작성하면</a:t>
            </a:r>
            <a:r>
              <a:rPr lang="en-US" altLang="ko-KR" dirty="0" smtClean="0"/>
              <a:t>,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1054646" y="830571"/>
            <a:ext cx="1872208" cy="43898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</a:rPr>
              <a:t>공지사</a:t>
            </a:r>
            <a:r>
              <a:rPr lang="ko-KR" altLang="en-US" dirty="0">
                <a:solidFill>
                  <a:schemeClr val="tx1"/>
                </a:solidFill>
              </a:rPr>
              <a:t>항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669" y="1180582"/>
            <a:ext cx="4130044" cy="386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113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198662" y="1053530"/>
            <a:ext cx="9721080" cy="55446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 rot="1332497">
            <a:off x="9768384" y="-1508556"/>
            <a:ext cx="6902381" cy="27318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CDB16BB-79AD-45AF-9873-4B4D5807D0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896" y="-314622"/>
            <a:ext cx="5017198" cy="152641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핵심 구현 </a:t>
            </a:r>
            <a:r>
              <a:rPr lang="ko-KR" altLang="en-US" sz="3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기능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게시판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</a:t>
            </a:r>
            <a:endParaRPr lang="ko-KR" altLang="en-US" sz="3500" dirty="0">
              <a:solidFill>
                <a:srgbClr val="B62448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" y="272646"/>
            <a:ext cx="536643" cy="13080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5" name="직사각형 4"/>
          <p:cNvSpPr/>
          <p:nvPr/>
        </p:nvSpPr>
        <p:spPr>
          <a:xfrm rot="16476047">
            <a:off x="8186340" y="2767569"/>
            <a:ext cx="11982142" cy="45608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3256" y="5102528"/>
            <a:ext cx="93610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dirty="0" smtClean="0"/>
              <a:t>특정 직급이 안되면 </a:t>
            </a:r>
            <a:r>
              <a:rPr lang="ko-KR" altLang="en-US" dirty="0" err="1" smtClean="0"/>
              <a:t>공지글을</a:t>
            </a:r>
            <a:r>
              <a:rPr lang="ko-KR" altLang="en-US" dirty="0" smtClean="0"/>
              <a:t> 작성하지 못하게 비활성화</a:t>
            </a:r>
            <a:endParaRPr lang="en-US" altLang="ko-KR" dirty="0" smtClean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dirty="0" err="1" smtClean="0"/>
              <a:t>공지글을</a:t>
            </a:r>
            <a:r>
              <a:rPr lang="ko-KR" altLang="en-US" dirty="0" smtClean="0"/>
              <a:t> 선택하고 글을 작성하면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자동으로 </a:t>
            </a:r>
            <a:r>
              <a:rPr lang="en-US" altLang="ko-KR" dirty="0" smtClean="0"/>
              <a:t>[</a:t>
            </a:r>
            <a:r>
              <a:rPr lang="ko-KR" altLang="en-US" dirty="0" smtClean="0"/>
              <a:t>공</a:t>
            </a:r>
            <a:r>
              <a:rPr lang="ko-KR" altLang="en-US" dirty="0"/>
              <a:t>지</a:t>
            </a:r>
            <a:r>
              <a:rPr lang="en-US" altLang="ko-KR" dirty="0" smtClean="0"/>
              <a:t>] </a:t>
            </a:r>
            <a:r>
              <a:rPr lang="ko-KR" altLang="en-US" dirty="0" smtClean="0"/>
              <a:t>말머리가 생긴다</a:t>
            </a:r>
            <a:r>
              <a:rPr lang="en-US" altLang="ko-KR" dirty="0" smtClean="0"/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1054646" y="830571"/>
            <a:ext cx="1872208" cy="43898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r>
              <a:rPr lang="ko-KR" altLang="en-US" dirty="0" smtClean="0">
                <a:solidFill>
                  <a:schemeClr val="tx1"/>
                </a:solidFill>
              </a:rPr>
              <a:t>공지사</a:t>
            </a:r>
            <a:r>
              <a:rPr lang="ko-KR" altLang="en-US" dirty="0">
                <a:solidFill>
                  <a:schemeClr val="tx1"/>
                </a:solidFill>
              </a:rPr>
              <a:t>항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029" y="2997746"/>
            <a:ext cx="945247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47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CDB16BB-79AD-45AF-9873-4B4D5807D0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27454" y="-242614"/>
            <a:ext cx="4657158" cy="152641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3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레이아웃</a:t>
            </a:r>
            <a:endParaRPr lang="ko-KR" altLang="en-US" sz="3500" dirty="0">
              <a:solidFill>
                <a:srgbClr val="B62448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 rot="19582280">
            <a:off x="11922091" y="-575740"/>
            <a:ext cx="536643" cy="13080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4103" name="직사각형 4102"/>
          <p:cNvSpPr/>
          <p:nvPr/>
        </p:nvSpPr>
        <p:spPr>
          <a:xfrm>
            <a:off x="9695606" y="1629594"/>
            <a:ext cx="2016224" cy="482055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 smtClean="0">
                <a:solidFill>
                  <a:schemeClr val="tx1"/>
                </a:solidFill>
              </a:rPr>
              <a:t>게시판 메인 화면에서 작성버튼을 통해서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게시글</a:t>
            </a:r>
            <a:r>
              <a:rPr lang="ko-KR" altLang="en-US" sz="1050" dirty="0" smtClean="0">
                <a:solidFill>
                  <a:schemeClr val="tx1"/>
                </a:solidFill>
              </a:rPr>
              <a:t> 작성 가능</a:t>
            </a:r>
            <a:endParaRPr lang="en-US" altLang="ko-KR" sz="1050" dirty="0" smtClean="0">
              <a:solidFill>
                <a:schemeClr val="tx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276" y="688266"/>
            <a:ext cx="8724614" cy="5754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 rot="13319693">
            <a:off x="-1713683" y="5765040"/>
            <a:ext cx="3586364" cy="1817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903518" y="5569843"/>
            <a:ext cx="432048" cy="30822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5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CDB16BB-79AD-45AF-9873-4B4D5807D0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27454" y="-242614"/>
            <a:ext cx="4657158" cy="152641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3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레이아웃</a:t>
            </a:r>
            <a:endParaRPr lang="ko-KR" altLang="en-US" sz="3500" dirty="0">
              <a:solidFill>
                <a:srgbClr val="B62448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 rot="19582280">
            <a:off x="11922091" y="-575740"/>
            <a:ext cx="536643" cy="13080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4103" name="직사각형 4102"/>
          <p:cNvSpPr/>
          <p:nvPr/>
        </p:nvSpPr>
        <p:spPr>
          <a:xfrm>
            <a:off x="9695606" y="1629594"/>
            <a:ext cx="2016224" cy="482055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 smtClean="0">
                <a:solidFill>
                  <a:schemeClr val="tx1"/>
                </a:solidFill>
              </a:rPr>
              <a:t>카테고리를 선택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안하면</a:t>
            </a:r>
            <a:r>
              <a:rPr lang="ko-KR" altLang="en-US" sz="1050" dirty="0" smtClean="0">
                <a:solidFill>
                  <a:schemeClr val="tx1"/>
                </a:solidFill>
              </a:rPr>
              <a:t>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게시글을</a:t>
            </a:r>
            <a:r>
              <a:rPr lang="ko-KR" altLang="en-US" sz="1050" dirty="0" smtClean="0">
                <a:solidFill>
                  <a:schemeClr val="tx1"/>
                </a:solidFill>
              </a:rPr>
              <a:t>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작성할수</a:t>
            </a:r>
            <a:r>
              <a:rPr lang="ko-KR" altLang="en-US" sz="1050" dirty="0" smtClean="0">
                <a:solidFill>
                  <a:schemeClr val="tx1"/>
                </a:solidFill>
              </a:rPr>
              <a:t> 없음</a:t>
            </a:r>
            <a:endParaRPr lang="en-US" altLang="ko-KR" sz="1050" dirty="0">
              <a:solidFill>
                <a:schemeClr val="tx1"/>
              </a:solidFill>
            </a:endParaRPr>
          </a:p>
          <a:p>
            <a:endParaRPr lang="en-US" altLang="ko-KR" sz="1050" dirty="0">
              <a:solidFill>
                <a:schemeClr val="tx1"/>
              </a:solidFill>
            </a:endParaRPr>
          </a:p>
          <a:p>
            <a:r>
              <a:rPr lang="ko-KR" altLang="en-US" sz="1050" dirty="0" smtClean="0">
                <a:solidFill>
                  <a:schemeClr val="tx1"/>
                </a:solidFill>
              </a:rPr>
              <a:t>특정 직급 이상만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공지글</a:t>
            </a:r>
            <a:r>
              <a:rPr lang="ko-KR" altLang="en-US" sz="1050" dirty="0" smtClean="0">
                <a:solidFill>
                  <a:schemeClr val="tx1"/>
                </a:solidFill>
              </a:rPr>
              <a:t> 작성 가능</a:t>
            </a:r>
            <a:endParaRPr lang="en-US" altLang="ko-KR" sz="1050" dirty="0" smtClean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rot="13319693">
            <a:off x="-1713683" y="5765040"/>
            <a:ext cx="3586364" cy="1817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14" y="1846090"/>
            <a:ext cx="8710893" cy="3210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14" y="1845618"/>
            <a:ext cx="8710893" cy="3194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838622" y="4725938"/>
            <a:ext cx="432048" cy="30822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4314" y="1917626"/>
            <a:ext cx="2155064" cy="597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446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14" y="1845618"/>
            <a:ext cx="8725392" cy="3219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CDB16BB-79AD-45AF-9873-4B4D5807D0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27454" y="-242614"/>
            <a:ext cx="4657158" cy="152641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3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레이아웃</a:t>
            </a:r>
            <a:endParaRPr lang="ko-KR" altLang="en-US" sz="3500" dirty="0">
              <a:solidFill>
                <a:srgbClr val="B62448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 rot="19582280">
            <a:off x="11922091" y="-575740"/>
            <a:ext cx="536643" cy="13080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4103" name="직사각형 4102"/>
          <p:cNvSpPr/>
          <p:nvPr/>
        </p:nvSpPr>
        <p:spPr>
          <a:xfrm>
            <a:off x="9695606" y="1629594"/>
            <a:ext cx="2016224" cy="482055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>
                <a:solidFill>
                  <a:schemeClr val="tx1"/>
                </a:solidFill>
              </a:rPr>
              <a:t>카테고리를 선택 </a:t>
            </a:r>
            <a:r>
              <a:rPr lang="ko-KR" altLang="en-US" sz="1050" dirty="0" err="1">
                <a:solidFill>
                  <a:schemeClr val="tx1"/>
                </a:solidFill>
              </a:rPr>
              <a:t>안하면</a:t>
            </a:r>
            <a:r>
              <a:rPr lang="ko-KR" altLang="en-US" sz="1050" dirty="0">
                <a:solidFill>
                  <a:schemeClr val="tx1"/>
                </a:solidFill>
              </a:rPr>
              <a:t> </a:t>
            </a:r>
            <a:r>
              <a:rPr lang="ko-KR" altLang="en-US" sz="1050" dirty="0" err="1">
                <a:solidFill>
                  <a:schemeClr val="tx1"/>
                </a:solidFill>
              </a:rPr>
              <a:t>게시글을</a:t>
            </a:r>
            <a:r>
              <a:rPr lang="ko-KR" altLang="en-US" sz="1050" dirty="0">
                <a:solidFill>
                  <a:schemeClr val="tx1"/>
                </a:solidFill>
              </a:rPr>
              <a:t> </a:t>
            </a:r>
            <a:r>
              <a:rPr lang="ko-KR" altLang="en-US" sz="1050" dirty="0" err="1">
                <a:solidFill>
                  <a:schemeClr val="tx1"/>
                </a:solidFill>
              </a:rPr>
              <a:t>작성할수</a:t>
            </a:r>
            <a:r>
              <a:rPr lang="ko-KR" altLang="en-US" sz="1050" dirty="0">
                <a:solidFill>
                  <a:schemeClr val="tx1"/>
                </a:solidFill>
              </a:rPr>
              <a:t> 없음</a:t>
            </a:r>
            <a:endParaRPr lang="en-US" altLang="ko-KR" sz="1050" dirty="0">
              <a:solidFill>
                <a:schemeClr val="tx1"/>
              </a:solidFill>
            </a:endParaRPr>
          </a:p>
          <a:p>
            <a:endParaRPr lang="en-US" altLang="ko-KR" sz="1050" dirty="0">
              <a:solidFill>
                <a:schemeClr val="tx1"/>
              </a:solidFill>
            </a:endParaRPr>
          </a:p>
          <a:p>
            <a:r>
              <a:rPr lang="ko-KR" altLang="en-US" sz="1050" dirty="0">
                <a:solidFill>
                  <a:schemeClr val="tx1"/>
                </a:solidFill>
              </a:rPr>
              <a:t>특정 직급 이상만 </a:t>
            </a:r>
            <a:r>
              <a:rPr lang="ko-KR" altLang="en-US" sz="1050" dirty="0" err="1">
                <a:solidFill>
                  <a:schemeClr val="tx1"/>
                </a:solidFill>
              </a:rPr>
              <a:t>공지글</a:t>
            </a:r>
            <a:r>
              <a:rPr lang="ko-KR" altLang="en-US" sz="1050" dirty="0">
                <a:solidFill>
                  <a:schemeClr val="tx1"/>
                </a:solidFill>
              </a:rPr>
              <a:t> 작성 가능</a:t>
            </a:r>
            <a:endParaRPr lang="en-US" altLang="ko-KR" sz="1050" dirty="0" smtClean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rot="13319693">
            <a:off x="-1713683" y="5765040"/>
            <a:ext cx="3586364" cy="1817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38622" y="4725938"/>
            <a:ext cx="432048" cy="30822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28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57" y="729651"/>
            <a:ext cx="8568952" cy="5719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CDB16BB-79AD-45AF-9873-4B4D5807D0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27454" y="-242614"/>
            <a:ext cx="4657158" cy="152641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3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레이아웃</a:t>
            </a:r>
            <a:endParaRPr lang="ko-KR" altLang="en-US" sz="3500" dirty="0">
              <a:solidFill>
                <a:srgbClr val="B62448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 rot="19582280">
            <a:off x="11922091" y="-575740"/>
            <a:ext cx="536643" cy="13080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4103" name="직사각형 4102"/>
          <p:cNvSpPr/>
          <p:nvPr/>
        </p:nvSpPr>
        <p:spPr>
          <a:xfrm>
            <a:off x="9695606" y="1629594"/>
            <a:ext cx="2016224" cy="482055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>
                <a:solidFill>
                  <a:schemeClr val="tx1"/>
                </a:solidFill>
              </a:rPr>
              <a:t>카테고리를 선택 </a:t>
            </a:r>
            <a:r>
              <a:rPr lang="ko-KR" altLang="en-US" sz="1050" dirty="0" err="1">
                <a:solidFill>
                  <a:schemeClr val="tx1"/>
                </a:solidFill>
              </a:rPr>
              <a:t>안하면</a:t>
            </a:r>
            <a:r>
              <a:rPr lang="ko-KR" altLang="en-US" sz="1050" dirty="0">
                <a:solidFill>
                  <a:schemeClr val="tx1"/>
                </a:solidFill>
              </a:rPr>
              <a:t> </a:t>
            </a:r>
            <a:r>
              <a:rPr lang="ko-KR" altLang="en-US" sz="1050" dirty="0" err="1">
                <a:solidFill>
                  <a:schemeClr val="tx1"/>
                </a:solidFill>
              </a:rPr>
              <a:t>게시글을</a:t>
            </a:r>
            <a:r>
              <a:rPr lang="ko-KR" altLang="en-US" sz="1050" dirty="0">
                <a:solidFill>
                  <a:schemeClr val="tx1"/>
                </a:solidFill>
              </a:rPr>
              <a:t> </a:t>
            </a:r>
            <a:r>
              <a:rPr lang="ko-KR" altLang="en-US" sz="1050" dirty="0" err="1">
                <a:solidFill>
                  <a:schemeClr val="tx1"/>
                </a:solidFill>
              </a:rPr>
              <a:t>작성할수</a:t>
            </a:r>
            <a:r>
              <a:rPr lang="ko-KR" altLang="en-US" sz="1050" dirty="0">
                <a:solidFill>
                  <a:schemeClr val="tx1"/>
                </a:solidFill>
              </a:rPr>
              <a:t> 없음</a:t>
            </a:r>
            <a:endParaRPr lang="en-US" altLang="ko-KR" sz="1050" dirty="0">
              <a:solidFill>
                <a:schemeClr val="tx1"/>
              </a:solidFill>
            </a:endParaRPr>
          </a:p>
          <a:p>
            <a:endParaRPr lang="en-US" altLang="ko-KR" sz="1050" dirty="0">
              <a:solidFill>
                <a:schemeClr val="tx1"/>
              </a:solidFill>
            </a:endParaRPr>
          </a:p>
          <a:p>
            <a:r>
              <a:rPr lang="ko-KR" altLang="en-US" sz="1050" dirty="0">
                <a:solidFill>
                  <a:schemeClr val="tx1"/>
                </a:solidFill>
              </a:rPr>
              <a:t>특정 직급 이상만 </a:t>
            </a:r>
            <a:r>
              <a:rPr lang="ko-KR" altLang="en-US" sz="1050" dirty="0" err="1">
                <a:solidFill>
                  <a:schemeClr val="tx1"/>
                </a:solidFill>
              </a:rPr>
              <a:t>공지글</a:t>
            </a:r>
            <a:r>
              <a:rPr lang="ko-KR" altLang="en-US" sz="1050" dirty="0">
                <a:solidFill>
                  <a:schemeClr val="tx1"/>
                </a:solidFill>
              </a:rPr>
              <a:t> 작성 가능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rot="13319693">
            <a:off x="-1713683" y="5765040"/>
            <a:ext cx="3586364" cy="1817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198662" y="1701602"/>
            <a:ext cx="806489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40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CDB16BB-79AD-45AF-9873-4B4D5807D0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27454" y="-242614"/>
            <a:ext cx="4657158" cy="152641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3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레이아웃</a:t>
            </a:r>
            <a:endParaRPr lang="ko-KR" altLang="en-US" sz="3500" dirty="0">
              <a:solidFill>
                <a:srgbClr val="B62448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 rot="19582280">
            <a:off x="11922091" y="-575740"/>
            <a:ext cx="536643" cy="13080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4103" name="직사각형 4102"/>
          <p:cNvSpPr/>
          <p:nvPr/>
        </p:nvSpPr>
        <p:spPr>
          <a:xfrm>
            <a:off x="9695606" y="1629594"/>
            <a:ext cx="2016224" cy="482055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 err="1" smtClean="0">
                <a:solidFill>
                  <a:schemeClr val="tx1"/>
                </a:solidFill>
              </a:rPr>
              <a:t>게시글을</a:t>
            </a:r>
            <a:r>
              <a:rPr lang="ko-KR" altLang="en-US" sz="1050" dirty="0" smtClean="0">
                <a:solidFill>
                  <a:schemeClr val="tx1"/>
                </a:solidFill>
              </a:rPr>
              <a:t> 클릭하면 내용을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볼수</a:t>
            </a:r>
            <a:r>
              <a:rPr lang="ko-KR" altLang="en-US" sz="1050" dirty="0" smtClean="0">
                <a:solidFill>
                  <a:schemeClr val="tx1"/>
                </a:solidFill>
              </a:rPr>
              <a:t> 있고</a:t>
            </a:r>
            <a:r>
              <a:rPr lang="en-US" altLang="ko-KR" sz="1050" dirty="0" smtClean="0">
                <a:solidFill>
                  <a:schemeClr val="tx1"/>
                </a:solidFill>
              </a:rPr>
              <a:t>, </a:t>
            </a:r>
            <a:r>
              <a:rPr lang="ko-KR" altLang="en-US" sz="1050" dirty="0" smtClean="0">
                <a:solidFill>
                  <a:schemeClr val="tx1"/>
                </a:solidFill>
              </a:rPr>
              <a:t>답변을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달수있음</a:t>
            </a:r>
            <a:endParaRPr lang="en-US" altLang="ko-KR" sz="1050" dirty="0" smtClean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rot="13319693">
            <a:off x="-1713683" y="5765040"/>
            <a:ext cx="3586364" cy="1817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02" y="2093203"/>
            <a:ext cx="9346604" cy="2604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134766" y="4293890"/>
            <a:ext cx="504056" cy="30822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36" y="1782019"/>
            <a:ext cx="8424936" cy="34133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43" y="2781722"/>
            <a:ext cx="9088313" cy="931533"/>
          </a:xfrm>
          <a:prstGeom prst="rect">
            <a:avLst/>
          </a:prstGeom>
          <a:ln w="28575">
            <a:solidFill>
              <a:schemeClr val="tx1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9" y="2494570"/>
            <a:ext cx="9472091" cy="1629430"/>
          </a:xfrm>
          <a:prstGeom prst="rect">
            <a:avLst/>
          </a:prstGeom>
          <a:ln w="28575">
            <a:solidFill>
              <a:schemeClr val="tx1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65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CDB16BB-79AD-45AF-9873-4B4D5807D0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27454" y="-242614"/>
            <a:ext cx="4657158" cy="152641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3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레이아웃</a:t>
            </a:r>
            <a:endParaRPr lang="ko-KR" altLang="en-US" sz="3500" dirty="0">
              <a:solidFill>
                <a:srgbClr val="B62448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 rot="19582280">
            <a:off x="11922091" y="-575740"/>
            <a:ext cx="536643" cy="13080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4103" name="직사각형 4102"/>
          <p:cNvSpPr/>
          <p:nvPr/>
        </p:nvSpPr>
        <p:spPr>
          <a:xfrm>
            <a:off x="9695606" y="1629594"/>
            <a:ext cx="2016224" cy="482055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 smtClean="0">
                <a:solidFill>
                  <a:schemeClr val="tx1"/>
                </a:solidFill>
              </a:rPr>
              <a:t>제목</a:t>
            </a:r>
            <a:r>
              <a:rPr lang="en-US" altLang="ko-KR" sz="1050" dirty="0" smtClean="0">
                <a:solidFill>
                  <a:schemeClr val="tx1"/>
                </a:solidFill>
              </a:rPr>
              <a:t>, </a:t>
            </a:r>
            <a:r>
              <a:rPr lang="ko-KR" altLang="en-US" sz="1050" dirty="0" smtClean="0">
                <a:solidFill>
                  <a:schemeClr val="tx1"/>
                </a:solidFill>
              </a:rPr>
              <a:t>내용</a:t>
            </a:r>
            <a:r>
              <a:rPr lang="en-US" altLang="ko-KR" sz="1050" dirty="0" smtClean="0">
                <a:solidFill>
                  <a:schemeClr val="tx1"/>
                </a:solidFill>
              </a:rPr>
              <a:t>, </a:t>
            </a:r>
            <a:r>
              <a:rPr lang="ko-KR" altLang="en-US" sz="1050" dirty="0" smtClean="0">
                <a:solidFill>
                  <a:schemeClr val="tx1"/>
                </a:solidFill>
              </a:rPr>
              <a:t>작성자 등으로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게시글</a:t>
            </a:r>
            <a:r>
              <a:rPr lang="ko-KR" altLang="en-US" sz="1050" dirty="0" smtClean="0">
                <a:solidFill>
                  <a:schemeClr val="tx1"/>
                </a:solidFill>
              </a:rPr>
              <a:t> 검색 가능</a:t>
            </a:r>
            <a:endParaRPr lang="en-US" altLang="ko-KR" sz="1050" dirty="0" smtClean="0">
              <a:solidFill>
                <a:schemeClr val="tx1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14" y="693490"/>
            <a:ext cx="8784976" cy="5671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 rot="13319693">
            <a:off x="-1713683" y="5765040"/>
            <a:ext cx="3586364" cy="1817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42878" y="6055996"/>
            <a:ext cx="504056" cy="28803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78" y="1786651"/>
            <a:ext cx="9043535" cy="2994195"/>
          </a:xfrm>
          <a:prstGeom prst="rect">
            <a:avLst/>
          </a:prstGeom>
          <a:ln w="28575">
            <a:solidFill>
              <a:schemeClr val="tx1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59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 rot="1332497">
            <a:off x="9768384" y="-1508556"/>
            <a:ext cx="6902381" cy="27318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xmlns="" id="{8CDB16BB-79AD-45AF-9873-4B4D5807D0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74120" y="-314622"/>
            <a:ext cx="5017198" cy="152641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핵심 구현 </a:t>
            </a:r>
            <a:r>
              <a:rPr lang="ko-KR" altLang="en-US" sz="3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기능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일정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</a:t>
            </a:r>
            <a:endParaRPr lang="ko-KR" altLang="en-US" sz="3500" dirty="0">
              <a:solidFill>
                <a:srgbClr val="B62448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" y="272646"/>
            <a:ext cx="536643" cy="13080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740458" y="1341562"/>
            <a:ext cx="10971372" cy="67682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408188" indent="-408188" algn="l" defTabSz="108850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4408" indent="-340157" algn="l" defTabSz="108850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60627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4878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49129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380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631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882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132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 smtClean="0"/>
              <a:t>월 단위로 데이터베이스에 저장되어 있는 일정 목록을 </a:t>
            </a:r>
            <a:r>
              <a:rPr lang="en-US" altLang="ko-KR" sz="1200" dirty="0" smtClean="0"/>
              <a:t>MAP</a:t>
            </a:r>
            <a:r>
              <a:rPr lang="ko-KR" altLang="en-US" sz="1200" dirty="0" smtClean="0"/>
              <a:t>형식으로 가져와 각 날짜에 맞게 폼 테이블에 출력</a:t>
            </a:r>
            <a:endParaRPr lang="en-US" altLang="ko-KR" sz="1200" dirty="0" smtClean="0"/>
          </a:p>
          <a:p>
            <a:r>
              <a:rPr lang="ko-KR" altLang="en-US" sz="1200" dirty="0" smtClean="0"/>
              <a:t>일정 기간이 긴 경우 폼 테이블 한 필드에만 보여주는 것이 아니라 기간 내에 포함되어 있는 일자를 일정 폼 테이블에 출력</a:t>
            </a:r>
            <a:endParaRPr lang="en-US" altLang="ko-KR" sz="1200" dirty="0" smtClean="0"/>
          </a:p>
          <a:p>
            <a:r>
              <a:rPr lang="ko-KR" altLang="en-US" sz="1200" dirty="0" smtClean="0"/>
              <a:t>세션을 이용한 본인 이외에는 삭제할 수 없도록 처리</a:t>
            </a:r>
            <a:endParaRPr lang="en-US" altLang="ko-KR" sz="1200" dirty="0"/>
          </a:p>
        </p:txBody>
      </p:sp>
      <p:pic>
        <p:nvPicPr>
          <p:cNvPr id="9" name="Picture 2" descr="C:\Users\ict-07\Desktop\그룹웨어\일정핵심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50" y="2426412"/>
            <a:ext cx="9403093" cy="184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27313" y="3162738"/>
            <a:ext cx="945987" cy="309968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ko-KR" altLang="en-US" sz="1300" dirty="0"/>
              <a:t>일정 등록</a:t>
            </a:r>
            <a:endParaRPr lang="en-US" altLang="ko-KR" sz="1300" dirty="0"/>
          </a:p>
        </p:txBody>
      </p:sp>
      <p:sp>
        <p:nvSpPr>
          <p:cNvPr id="11" name="TextBox 10"/>
          <p:cNvSpPr txBox="1"/>
          <p:nvPr/>
        </p:nvSpPr>
        <p:spPr>
          <a:xfrm>
            <a:off x="330945" y="5374461"/>
            <a:ext cx="1338722" cy="510023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ko-KR" altLang="en-US" sz="1300" dirty="0"/>
              <a:t>세션을 이용한</a:t>
            </a:r>
            <a:endParaRPr lang="en-US" altLang="ko-KR" sz="1300" dirty="0"/>
          </a:p>
          <a:p>
            <a:r>
              <a:rPr lang="ko-KR" altLang="en-US" sz="1300" dirty="0"/>
              <a:t>본인 삭제 처리</a:t>
            </a:r>
            <a:endParaRPr lang="en-US" altLang="ko-KR" sz="1300" dirty="0"/>
          </a:p>
        </p:txBody>
      </p:sp>
      <p:pic>
        <p:nvPicPr>
          <p:cNvPr id="12" name="Picture 3" descr="C:\Users\ict-07\Desktop\그룹웨어\일정핵심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50" y="4510164"/>
            <a:ext cx="9403092" cy="187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 rot="16476047">
            <a:off x="8186340" y="2767569"/>
            <a:ext cx="11982142" cy="45608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52972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13319693">
            <a:off x="-1713683" y="5765040"/>
            <a:ext cx="3586364" cy="1817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xmlns="" id="{8CDB16BB-79AD-45AF-9873-4B4D5807D0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27454" y="-242614"/>
            <a:ext cx="4657158" cy="152641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3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레이아웃</a:t>
            </a:r>
            <a:endParaRPr lang="ko-KR" altLang="en-US" sz="3500" dirty="0">
              <a:solidFill>
                <a:srgbClr val="B62448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 rot="19582280">
            <a:off x="11922091" y="-575740"/>
            <a:ext cx="536643" cy="13080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grpSp>
        <p:nvGrpSpPr>
          <p:cNvPr id="4097" name="그룹 4096"/>
          <p:cNvGrpSpPr/>
          <p:nvPr/>
        </p:nvGrpSpPr>
        <p:grpSpPr>
          <a:xfrm>
            <a:off x="1700337" y="909514"/>
            <a:ext cx="7563221" cy="5540635"/>
            <a:chOff x="3212505" y="909514"/>
            <a:chExt cx="7563221" cy="5540635"/>
          </a:xfrm>
        </p:grpSpPr>
        <p:grpSp>
          <p:nvGrpSpPr>
            <p:cNvPr id="17" name="그룹 16"/>
            <p:cNvGrpSpPr/>
            <p:nvPr/>
          </p:nvGrpSpPr>
          <p:grpSpPr>
            <a:xfrm>
              <a:off x="3646934" y="910874"/>
              <a:ext cx="3829050" cy="781050"/>
              <a:chOff x="4288693" y="975274"/>
              <a:chExt cx="3829050" cy="781050"/>
            </a:xfrm>
          </p:grpSpPr>
          <p:pic>
            <p:nvPicPr>
              <p:cNvPr id="4100" name="Picture 4" descr="C:\Users\ict-07\Desktop\그룹웨어\1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88693" y="975274"/>
                <a:ext cx="3829050" cy="781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직사각형 1"/>
              <p:cNvSpPr/>
              <p:nvPr/>
            </p:nvSpPr>
            <p:spPr>
              <a:xfrm>
                <a:off x="6194806" y="984668"/>
                <a:ext cx="1914525" cy="39052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101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4886" y="1629594"/>
              <a:ext cx="7560840" cy="482055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9" name="직선 연결선 18"/>
            <p:cNvCxnSpPr/>
            <p:nvPr/>
          </p:nvCxnSpPr>
          <p:spPr>
            <a:xfrm flipH="1">
              <a:off x="3212505" y="909514"/>
              <a:ext cx="2346574" cy="7052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7467572" y="920268"/>
              <a:ext cx="3308154" cy="7021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03" name="직사각형 4102"/>
          <p:cNvSpPr/>
          <p:nvPr/>
        </p:nvSpPr>
        <p:spPr>
          <a:xfrm>
            <a:off x="9695606" y="1629594"/>
            <a:ext cx="2016224" cy="482055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1050" dirty="0" smtClean="0">
                <a:solidFill>
                  <a:schemeClr val="tx1"/>
                </a:solidFill>
              </a:rPr>
              <a:t>일정 메인 폼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altLang="ko-KR" sz="1050" dirty="0" smtClean="0">
                <a:solidFill>
                  <a:schemeClr val="tx1"/>
                </a:solidFill>
              </a:rPr>
              <a:t>Session</a:t>
            </a:r>
            <a:r>
              <a:rPr lang="ko-KR" altLang="en-US" sz="1050" dirty="0" smtClean="0">
                <a:solidFill>
                  <a:schemeClr val="tx1"/>
                </a:solidFill>
              </a:rPr>
              <a:t>을 이용하여     자신의 일정에만        삭제버튼 활성화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1050" dirty="0" smtClean="0">
                <a:solidFill>
                  <a:schemeClr val="tx1"/>
                </a:solidFill>
              </a:rPr>
              <a:t>일정 내용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클릭시</a:t>
            </a:r>
            <a:r>
              <a:rPr lang="ko-KR" altLang="en-US" sz="1050" dirty="0" smtClean="0">
                <a:solidFill>
                  <a:schemeClr val="tx1"/>
                </a:solidFill>
              </a:rPr>
              <a:t>       일정 팝업 발생 후      상세 내용 확인 가능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pic>
        <p:nvPicPr>
          <p:cNvPr id="410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152" y="3213770"/>
            <a:ext cx="2485479" cy="24970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직사각형 41"/>
          <p:cNvSpPr/>
          <p:nvPr/>
        </p:nvSpPr>
        <p:spPr>
          <a:xfrm>
            <a:off x="4930452" y="5034162"/>
            <a:ext cx="1092746" cy="210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16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 rot="7069410">
            <a:off x="6199343" y="3705000"/>
            <a:ext cx="11982142" cy="52061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" y="272646"/>
            <a:ext cx="536643" cy="13080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76697" y="1125538"/>
            <a:ext cx="10971372" cy="216073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408188" indent="-408188" algn="l" defTabSz="108850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4408" indent="-340157" algn="l" defTabSz="108850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60627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4878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49129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380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631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882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132" indent="-272125" algn="l" defTabSz="108850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1400" dirty="0" smtClean="0"/>
              <a:t> </a:t>
            </a:r>
            <a:r>
              <a:rPr lang="en-US" altLang="ko-KR" sz="1400" dirty="0" smtClean="0"/>
              <a:t>Groupware </a:t>
            </a:r>
            <a:r>
              <a:rPr lang="ko-KR" altLang="en-US" sz="1400" dirty="0" smtClean="0"/>
              <a:t>란 기업 등의 구성원들이 컴퓨터로 연결된 작업장에서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서로 협력하여 업무를 수행하는 그룹 작업을</a:t>
            </a:r>
            <a:endParaRPr lang="en-US" altLang="ko-KR" sz="1400" dirty="0" smtClean="0"/>
          </a:p>
          <a:p>
            <a:pPr marL="0" indent="0">
              <a:buFont typeface="Arial" pitchFamily="34" charset="0"/>
              <a:buNone/>
            </a:pPr>
            <a:r>
              <a:rPr lang="ko-KR" altLang="en-US" sz="1400" dirty="0" smtClean="0"/>
              <a:t> 지원하기 위한 소프트웨어나 소프트웨어를 포함하는 구조</a:t>
            </a:r>
            <a:endParaRPr lang="en-US" altLang="ko-KR" sz="1400" dirty="0" smtClean="0"/>
          </a:p>
          <a:p>
            <a:pPr marL="0" indent="0">
              <a:buFont typeface="Arial" pitchFamily="34" charset="0"/>
              <a:buNone/>
            </a:pPr>
            <a:endParaRPr lang="en-US" altLang="ko-KR" sz="1200" dirty="0" smtClean="0"/>
          </a:p>
          <a:p>
            <a:pPr marL="0" indent="0">
              <a:buFont typeface="Arial" pitchFamily="34" charset="0"/>
              <a:buNone/>
            </a:pPr>
            <a:r>
              <a:rPr lang="ko-KR" altLang="en-US" sz="2100" dirty="0" smtClean="0"/>
              <a:t> </a:t>
            </a:r>
            <a:r>
              <a:rPr lang="en-US" altLang="ko-KR" sz="2100" dirty="0" smtClean="0"/>
              <a:t>	</a:t>
            </a:r>
            <a:r>
              <a:rPr lang="ko-KR" altLang="en-US" sz="2100" dirty="0" smtClean="0"/>
              <a:t>기간</a:t>
            </a:r>
            <a:r>
              <a:rPr lang="en-US" altLang="ko-KR" sz="2100" dirty="0" smtClean="0"/>
              <a:t> : </a:t>
            </a:r>
            <a:r>
              <a:rPr lang="en-US" altLang="ko-KR" sz="2100" smtClean="0"/>
              <a:t>2018. 07</a:t>
            </a:r>
            <a:r>
              <a:rPr lang="en-US" altLang="ko-KR" sz="2100" dirty="0" smtClean="0"/>
              <a:t>. 02. ~ 07. 31.</a:t>
            </a:r>
          </a:p>
          <a:p>
            <a:pPr marL="0" indent="0">
              <a:buFont typeface="Arial" pitchFamily="34" charset="0"/>
              <a:buNone/>
            </a:pPr>
            <a:r>
              <a:rPr lang="ko-KR" altLang="en-US" sz="2100" dirty="0" smtClean="0"/>
              <a:t> </a:t>
            </a:r>
            <a:r>
              <a:rPr lang="en-US" altLang="ko-KR" sz="2100" dirty="0" smtClean="0"/>
              <a:t>	</a:t>
            </a:r>
            <a:r>
              <a:rPr lang="ko-KR" altLang="en-US" sz="2100" dirty="0" smtClean="0"/>
              <a:t>설명 </a:t>
            </a:r>
            <a:r>
              <a:rPr lang="en-US" altLang="ko-KR" sz="2100" dirty="0" smtClean="0"/>
              <a:t>: </a:t>
            </a:r>
            <a:r>
              <a:rPr lang="ko-KR" altLang="en-US" sz="2100" dirty="0" smtClean="0"/>
              <a:t>기업에서 사용하는 그룹웨어를 구현</a:t>
            </a:r>
            <a:endParaRPr lang="en-US" altLang="ko-KR" sz="2100" dirty="0" smtClean="0"/>
          </a:p>
          <a:p>
            <a:pPr marL="0" indent="0">
              <a:buFont typeface="Arial" pitchFamily="34" charset="0"/>
              <a:buNone/>
            </a:pPr>
            <a:r>
              <a:rPr lang="ko-KR" altLang="en-US" sz="2100" dirty="0" smtClean="0"/>
              <a:t> </a:t>
            </a:r>
            <a:r>
              <a:rPr lang="en-US" altLang="ko-KR" sz="2100" dirty="0" smtClean="0"/>
              <a:t>	</a:t>
            </a:r>
            <a:r>
              <a:rPr lang="ko-KR" altLang="en-US" sz="2100" dirty="0" smtClean="0"/>
              <a:t>사이트 구성 </a:t>
            </a:r>
            <a:r>
              <a:rPr lang="en-US" altLang="ko-KR" sz="2100" dirty="0" smtClean="0"/>
              <a:t>: </a:t>
            </a:r>
            <a:r>
              <a:rPr lang="en-US" altLang="ko-KR" sz="2100" dirty="0" err="1" smtClean="0"/>
              <a:t>Mybatis</a:t>
            </a:r>
            <a:r>
              <a:rPr lang="en-US" altLang="ko-KR" sz="2100" dirty="0" smtClean="0"/>
              <a:t> Spring Framework</a:t>
            </a:r>
          </a:p>
          <a:p>
            <a:pPr marL="0" indent="0">
              <a:buFont typeface="Arial" pitchFamily="34" charset="0"/>
              <a:buNone/>
            </a:pPr>
            <a:r>
              <a:rPr lang="en-US" altLang="ko-KR" sz="2100" dirty="0" smtClean="0"/>
              <a:t> 	    	      </a:t>
            </a:r>
            <a:r>
              <a:rPr lang="ko-KR" altLang="en-US" sz="2100" dirty="0" smtClean="0"/>
              <a:t>직원관리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전자결재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메일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게시판</a:t>
            </a:r>
            <a:r>
              <a:rPr lang="en-US" altLang="ko-KR" sz="2100" dirty="0" smtClean="0"/>
              <a:t>, </a:t>
            </a:r>
            <a:r>
              <a:rPr lang="ko-KR" altLang="en-US" sz="2100" dirty="0" smtClean="0"/>
              <a:t>일정관리</a:t>
            </a:r>
            <a:endParaRPr lang="en-US" altLang="ko-KR" sz="2100" dirty="0" smtClean="0"/>
          </a:p>
          <a:p>
            <a:pPr marL="0" indent="0">
              <a:buFont typeface="Arial" pitchFamily="34" charset="0"/>
              <a:buNone/>
            </a:pPr>
            <a:endParaRPr lang="en-US" altLang="ko-KR" sz="2100" dirty="0" smtClean="0"/>
          </a:p>
          <a:p>
            <a:pPr marL="0" indent="0">
              <a:buFont typeface="Arial" pitchFamily="34" charset="0"/>
              <a:buNone/>
            </a:pPr>
            <a:endParaRPr lang="ko-KR" altLang="en-US" sz="2100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87685" y="3584079"/>
            <a:ext cx="4548834" cy="765573"/>
          </a:xfrm>
          <a:prstGeom prst="rect">
            <a:avLst/>
          </a:prstGeom>
        </p:spPr>
        <p:txBody>
          <a:bodyPr vert="horz" lIns="108850" tIns="54425" rIns="108850" bIns="54425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주제 선정 및 방향</a:t>
            </a:r>
            <a:endParaRPr lang="ko-KR" altLang="en-US" sz="3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제목 2">
            <a:extLst>
              <a:ext uri="{FF2B5EF4-FFF2-40B4-BE49-F238E27FC236}">
                <a16:creationId xmlns:a16="http://schemas.microsoft.com/office/drawing/2014/main" xmlns="" id="{8CDB16BB-79AD-45AF-9873-4B4D5807D0FB}"/>
              </a:ext>
            </a:extLst>
          </p:cNvPr>
          <p:cNvSpPr txBox="1">
            <a:spLocks/>
          </p:cNvSpPr>
          <p:nvPr/>
        </p:nvSpPr>
        <p:spPr>
          <a:xfrm>
            <a:off x="512971" y="-234021"/>
            <a:ext cx="9302995" cy="1526416"/>
          </a:xfrm>
          <a:prstGeom prst="rect">
            <a:avLst/>
          </a:prstGeom>
        </p:spPr>
        <p:txBody>
          <a:bodyPr vert="horz" lIns="108850" tIns="54425" rIns="108850" bIns="54425" rtlCol="0" anchor="ctr">
            <a:noAutofit/>
          </a:bodyPr>
          <a:lstStyle>
            <a:lvl1pPr algn="ctr" defTabSz="1088502" rtl="0" eaLnBrk="1" latinLnBrk="1" hangingPunct="1">
              <a:spcBef>
                <a:spcPct val="0"/>
              </a:spcBef>
              <a:buNone/>
              <a:defRPr sz="5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Vision Co. Groupware </a:t>
            </a:r>
            <a:r>
              <a:rPr lang="ko-KR" altLang="en-US" sz="5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소개</a:t>
            </a:r>
            <a:endParaRPr lang="ko-KR" altLang="en-US" sz="7200" b="1" dirty="0">
              <a:solidFill>
                <a:srgbClr val="B62448"/>
              </a:solidFill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838622" y="4360877"/>
            <a:ext cx="8280920" cy="2508393"/>
          </a:xfrm>
          <a:prstGeom prst="rect">
            <a:avLst/>
          </a:prstGeom>
        </p:spPr>
        <p:txBody>
          <a:bodyPr vert="horz" lIns="108850" tIns="54425" rIns="108850" bIns="54425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/>
              <a:t>다양한 </a:t>
            </a:r>
            <a:r>
              <a:rPr lang="ko-KR" altLang="en-US" sz="1800" dirty="0"/>
              <a:t>기능들이 있어 새로운 것에 접근이 가능하고</a:t>
            </a:r>
            <a:r>
              <a:rPr lang="en-US" altLang="ko-KR" sz="1800" dirty="0"/>
              <a:t>, </a:t>
            </a:r>
            <a:r>
              <a:rPr lang="ko-KR" altLang="en-US" sz="1800" dirty="0"/>
              <a:t>취업 후 </a:t>
            </a:r>
            <a:r>
              <a:rPr lang="ko-KR" altLang="en-US" sz="1800" dirty="0" smtClean="0"/>
              <a:t> 사용하게 </a:t>
            </a:r>
            <a:r>
              <a:rPr lang="ko-KR" altLang="en-US" sz="1800" dirty="0"/>
              <a:t>될 그룹웨어를 주제로 </a:t>
            </a:r>
            <a:r>
              <a:rPr lang="ko-KR" altLang="en-US" sz="1800" dirty="0" smtClean="0"/>
              <a:t>선정</a:t>
            </a:r>
            <a:endParaRPr lang="en-US" altLang="ko-KR" sz="1800" dirty="0"/>
          </a:p>
          <a:p>
            <a:r>
              <a:rPr lang="ko-KR" altLang="en-US" sz="1800" dirty="0" smtClean="0"/>
              <a:t>기업에서 </a:t>
            </a:r>
            <a:r>
              <a:rPr lang="ko-KR" altLang="en-US" sz="1800" dirty="0"/>
              <a:t>사용하는 기능들을 사용자가 편리하게 사용하는 것을 </a:t>
            </a:r>
            <a:r>
              <a:rPr lang="ko-KR" altLang="en-US" sz="1800" dirty="0" smtClean="0"/>
              <a:t>목적</a:t>
            </a:r>
            <a:endParaRPr lang="en-US" altLang="ko-KR" sz="1800" dirty="0"/>
          </a:p>
          <a:p>
            <a:r>
              <a:rPr lang="ko-KR" altLang="en-US" sz="1800" dirty="0" smtClean="0"/>
              <a:t>메인 </a:t>
            </a:r>
            <a:r>
              <a:rPr lang="ko-KR" altLang="en-US" sz="1800" dirty="0"/>
              <a:t>페이지 제작</a:t>
            </a:r>
            <a:r>
              <a:rPr lang="en-US" altLang="ko-KR" sz="1800" dirty="0"/>
              <a:t>, </a:t>
            </a:r>
            <a:r>
              <a:rPr lang="ko-KR" altLang="en-US" sz="1800" dirty="0"/>
              <a:t>주요기능 별 페이지 제작 후 페이지 통합 및 배포</a:t>
            </a:r>
          </a:p>
        </p:txBody>
      </p:sp>
    </p:spTree>
    <p:extLst>
      <p:ext uri="{BB962C8B-B14F-4D97-AF65-F5344CB8AC3E}">
        <p14:creationId xmlns:p14="http://schemas.microsoft.com/office/powerpoint/2010/main" val="421707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13319693">
            <a:off x="-1713683" y="5765040"/>
            <a:ext cx="3586364" cy="1817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xmlns="" id="{8CDB16BB-79AD-45AF-9873-4B4D5807D0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27454" y="-242614"/>
            <a:ext cx="4657158" cy="152641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3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레이아웃</a:t>
            </a:r>
            <a:endParaRPr lang="ko-KR" altLang="en-US" sz="3500" dirty="0">
              <a:solidFill>
                <a:srgbClr val="B62448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 rot="19582280">
            <a:off x="11922091" y="-575740"/>
            <a:ext cx="536643" cy="13080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pic>
        <p:nvPicPr>
          <p:cNvPr id="4100" name="Picture 4" descr="C:\Users\ict-07\Desktop\그룹웨어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766" y="910874"/>
            <a:ext cx="38290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040879" y="1276697"/>
            <a:ext cx="1914525" cy="3905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 flipH="1">
            <a:off x="1700337" y="1276697"/>
            <a:ext cx="2346574" cy="7052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955404" y="1287451"/>
            <a:ext cx="3308154" cy="7021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3" name="직사각형 4102"/>
          <p:cNvSpPr/>
          <p:nvPr/>
        </p:nvSpPr>
        <p:spPr>
          <a:xfrm>
            <a:off x="9695606" y="1629594"/>
            <a:ext cx="2016224" cy="482055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1050" dirty="0" smtClean="0">
                <a:solidFill>
                  <a:schemeClr val="tx1"/>
                </a:solidFill>
              </a:rPr>
              <a:t>일정 추가 폼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1050" dirty="0" smtClean="0">
                <a:solidFill>
                  <a:schemeClr val="tx1"/>
                </a:solidFill>
              </a:rPr>
              <a:t>일정 기간</a:t>
            </a:r>
            <a:r>
              <a:rPr lang="en-US" altLang="ko-KR" sz="1050" dirty="0" smtClean="0">
                <a:solidFill>
                  <a:schemeClr val="tx1"/>
                </a:solidFill>
              </a:rPr>
              <a:t>, </a:t>
            </a:r>
            <a:r>
              <a:rPr lang="ko-KR" altLang="en-US" sz="1050" dirty="0" smtClean="0">
                <a:solidFill>
                  <a:schemeClr val="tx1"/>
                </a:solidFill>
              </a:rPr>
              <a:t>일정 내용 입력 후 일정 추가 </a:t>
            </a:r>
            <a:endParaRPr lang="en-US" altLang="ko-KR" sz="1050" dirty="0">
              <a:solidFill>
                <a:schemeClr val="tx1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1050" smtClean="0">
                <a:solidFill>
                  <a:schemeClr val="tx1"/>
                </a:solidFill>
              </a:rPr>
              <a:t>일정 추가 후 일정 탭에서 확인</a:t>
            </a:r>
            <a:endParaRPr lang="en-US" altLang="ko-KR" sz="1050" dirty="0" smtClean="0">
              <a:solidFill>
                <a:schemeClr val="tx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337" y="1993479"/>
            <a:ext cx="7563221" cy="4200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4395589" y="3914800"/>
            <a:ext cx="792088" cy="3905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337" y="1989634"/>
            <a:ext cx="7547991" cy="42750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873625" y="5446018"/>
            <a:ext cx="1061342" cy="8186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337" y="1989634"/>
            <a:ext cx="7563221" cy="42750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336" y="1981913"/>
            <a:ext cx="7563221" cy="428275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1750241" y="3327301"/>
            <a:ext cx="7441309" cy="14713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62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198662" y="1053530"/>
            <a:ext cx="9721080" cy="55446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 rot="1332497">
            <a:off x="9768384" y="-1508556"/>
            <a:ext cx="6902381" cy="27318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CDB16BB-79AD-45AF-9873-4B4D5807D0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4566" y="-314622"/>
            <a:ext cx="5017198" cy="152641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핵심 구현 </a:t>
            </a:r>
            <a:r>
              <a:rPr lang="ko-KR" altLang="en-US" sz="3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기능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회사 조직도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</a:t>
            </a:r>
            <a:endParaRPr lang="ko-KR" altLang="en-US" sz="3500" dirty="0">
              <a:solidFill>
                <a:srgbClr val="B62448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" y="272646"/>
            <a:ext cx="536643" cy="13080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5" name="직사각형 4"/>
          <p:cNvSpPr/>
          <p:nvPr/>
        </p:nvSpPr>
        <p:spPr>
          <a:xfrm rot="16476047">
            <a:off x="8186340" y="2767569"/>
            <a:ext cx="11982142" cy="45608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3256" y="5102528"/>
            <a:ext cx="93610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일반적으로 사원들의 정보를 볼 수 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054646" y="830571"/>
            <a:ext cx="1872208" cy="43898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>
                <a:solidFill>
                  <a:schemeClr val="tx1"/>
                </a:solidFill>
              </a:rPr>
              <a:t>부서</a:t>
            </a:r>
            <a:r>
              <a:rPr lang="en-US" altLang="ko-KR" sz="1800" dirty="0" smtClean="0">
                <a:solidFill>
                  <a:schemeClr val="tx1"/>
                </a:solidFill>
              </a:rPr>
              <a:t>,</a:t>
            </a:r>
            <a:r>
              <a:rPr lang="ko-KR" altLang="en-US" sz="1800" dirty="0" smtClean="0">
                <a:solidFill>
                  <a:schemeClr val="tx1"/>
                </a:solidFill>
              </a:rPr>
              <a:t>직책 변경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766" y="1341562"/>
            <a:ext cx="3556341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059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198662" y="1053530"/>
            <a:ext cx="9721080" cy="55446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 rot="1332497">
            <a:off x="9768384" y="-1508556"/>
            <a:ext cx="6902381" cy="27318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CDB16BB-79AD-45AF-9873-4B4D5807D0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4566" y="-314622"/>
            <a:ext cx="5017198" cy="152641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핵심 구현 </a:t>
            </a:r>
            <a:r>
              <a:rPr lang="ko-KR" altLang="en-US" sz="3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기능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회사 조직도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</a:t>
            </a:r>
            <a:endParaRPr lang="ko-KR" altLang="en-US" sz="3500" dirty="0">
              <a:solidFill>
                <a:srgbClr val="B62448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" y="272646"/>
            <a:ext cx="536643" cy="13080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5" name="직사각형 4"/>
          <p:cNvSpPr/>
          <p:nvPr/>
        </p:nvSpPr>
        <p:spPr>
          <a:xfrm rot="16476047">
            <a:off x="8186340" y="2767569"/>
            <a:ext cx="11982142" cy="45608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3256" y="5102528"/>
            <a:ext cx="93610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일반적으로 사원들의 정보를 볼 수 있다</a:t>
            </a:r>
            <a:r>
              <a:rPr lang="en-US" altLang="ko-KR" dirty="0"/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dirty="0"/>
              <a:t>하지만 특정 직급이 들어가면 사원들의 직책과 부서를 변경할 수 있다</a:t>
            </a:r>
            <a:r>
              <a:rPr lang="en-US" altLang="ko-KR" dirty="0"/>
              <a:t>.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1054646" y="830571"/>
            <a:ext cx="1872208" cy="43898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>
                <a:solidFill>
                  <a:schemeClr val="tx1"/>
                </a:solidFill>
              </a:rPr>
              <a:t>부서</a:t>
            </a:r>
            <a:r>
              <a:rPr lang="en-US" altLang="ko-KR" sz="1800" dirty="0" smtClean="0">
                <a:solidFill>
                  <a:schemeClr val="tx1"/>
                </a:solidFill>
              </a:rPr>
              <a:t>,</a:t>
            </a:r>
            <a:r>
              <a:rPr lang="ko-KR" altLang="en-US" sz="1800" dirty="0" smtClean="0">
                <a:solidFill>
                  <a:schemeClr val="tx1"/>
                </a:solidFill>
              </a:rPr>
              <a:t>직책 변경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766" y="1341562"/>
            <a:ext cx="3556341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238" y="1330288"/>
            <a:ext cx="3342283" cy="37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013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CDB16BB-79AD-45AF-9873-4B4D5807D0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27454" y="-242614"/>
            <a:ext cx="4657158" cy="152641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3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레이아웃</a:t>
            </a:r>
            <a:endParaRPr lang="ko-KR" altLang="en-US" sz="3500" dirty="0">
              <a:solidFill>
                <a:srgbClr val="B62448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 rot="19582280">
            <a:off x="11922091" y="-575740"/>
            <a:ext cx="536643" cy="13080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4103" name="직사각형 4102"/>
          <p:cNvSpPr/>
          <p:nvPr/>
        </p:nvSpPr>
        <p:spPr>
          <a:xfrm>
            <a:off x="9695606" y="1629594"/>
            <a:ext cx="2016224" cy="482055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 smtClean="0">
                <a:solidFill>
                  <a:schemeClr val="tx1"/>
                </a:solidFill>
              </a:rPr>
              <a:t>특정 직급은 사원들의 부서와 직책 수정 가능</a:t>
            </a:r>
            <a:endParaRPr lang="en-US" altLang="ko-KR" sz="1050" dirty="0" smtClean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rot="13319693">
            <a:off x="-1713683" y="5765040"/>
            <a:ext cx="3586364" cy="1817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678" y="620119"/>
            <a:ext cx="7884789" cy="5820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726" y="920602"/>
            <a:ext cx="3962400" cy="443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766" y="920602"/>
            <a:ext cx="3962400" cy="443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721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53" y="378483"/>
            <a:ext cx="8202170" cy="603969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53" y="368956"/>
            <a:ext cx="8211697" cy="6049220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CDB16BB-79AD-45AF-9873-4B4D5807D0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27454" y="-242614"/>
            <a:ext cx="4657158" cy="152641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3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레이아웃</a:t>
            </a:r>
            <a:endParaRPr lang="ko-KR" altLang="en-US" sz="3500" dirty="0">
              <a:solidFill>
                <a:srgbClr val="B62448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 rot="19582280">
            <a:off x="11922091" y="-575740"/>
            <a:ext cx="536643" cy="13080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4103" name="직사각형 4102"/>
          <p:cNvSpPr/>
          <p:nvPr/>
        </p:nvSpPr>
        <p:spPr>
          <a:xfrm>
            <a:off x="9695606" y="1629594"/>
            <a:ext cx="2016224" cy="482055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>
                <a:solidFill>
                  <a:schemeClr val="tx1"/>
                </a:solidFill>
              </a:rPr>
              <a:t>특정 직급은 사원들의 부서와 직책 수정 가능</a:t>
            </a: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 rot="13319693">
            <a:off x="-1713683" y="5765040"/>
            <a:ext cx="3586364" cy="1817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55603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 rot="1332497">
            <a:off x="9768384" y="-1508556"/>
            <a:ext cx="6902381" cy="27318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CDB16BB-79AD-45AF-9873-4B4D5807D0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74120" y="-314622"/>
            <a:ext cx="5017198" cy="152641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핵심 구현 </a:t>
            </a:r>
            <a:r>
              <a:rPr lang="ko-KR" altLang="en-US" sz="3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기능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회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원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</a:t>
            </a:r>
            <a:endParaRPr lang="ko-KR" altLang="en-US" sz="3500" dirty="0">
              <a:solidFill>
                <a:srgbClr val="B62448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" y="272646"/>
            <a:ext cx="536643" cy="13080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5" name="직사각형 4"/>
          <p:cNvSpPr/>
          <p:nvPr/>
        </p:nvSpPr>
        <p:spPr>
          <a:xfrm rot="16476047">
            <a:off x="8186340" y="2767569"/>
            <a:ext cx="11982142" cy="45608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928" y="1749528"/>
            <a:ext cx="2451228" cy="18341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928" y="3943704"/>
            <a:ext cx="2451228" cy="21343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144" y="2443169"/>
            <a:ext cx="4457700" cy="762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270" y="4016349"/>
            <a:ext cx="4648200" cy="7429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203" y="5521552"/>
            <a:ext cx="1819275" cy="838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7175" y="2491708"/>
            <a:ext cx="1693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아이디가 중복이</a:t>
            </a:r>
            <a:endParaRPr lang="en-US" altLang="ko-KR" sz="1600" dirty="0" smtClean="0"/>
          </a:p>
          <a:p>
            <a:r>
              <a:rPr lang="ko-KR" altLang="en-US" sz="1600" dirty="0" smtClean="0"/>
              <a:t>아닐 경우 </a:t>
            </a:r>
            <a:r>
              <a:rPr lang="en-US" altLang="ko-KR" sz="1600" dirty="0" smtClean="0"/>
              <a:t>-&gt;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425481" y="4905097"/>
            <a:ext cx="1765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아이디가 중복일 </a:t>
            </a:r>
            <a:endParaRPr lang="en-US" altLang="ko-KR" sz="1600" dirty="0" smtClean="0"/>
          </a:p>
          <a:p>
            <a:r>
              <a:rPr lang="ko-KR" altLang="en-US" sz="1600" dirty="0" smtClean="0"/>
              <a:t>경우 </a:t>
            </a:r>
            <a:r>
              <a:rPr lang="en-US" altLang="ko-KR" sz="1600" dirty="0" smtClean="0"/>
              <a:t>-&gt;</a:t>
            </a:r>
            <a:endParaRPr lang="ko-KR" altLang="en-US" sz="1600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5735166" y="448586"/>
            <a:ext cx="0" cy="60775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4265" y="1272696"/>
            <a:ext cx="1964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1. </a:t>
            </a:r>
            <a:r>
              <a:rPr lang="ko-KR" altLang="en-US" sz="1600" dirty="0" smtClean="0"/>
              <a:t>회원가입 아이디</a:t>
            </a:r>
            <a:endParaRPr lang="ko-KR" alt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6097047" y="1272696"/>
            <a:ext cx="2129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2. </a:t>
            </a:r>
            <a:r>
              <a:rPr lang="ko-KR" altLang="en-US" sz="1600" dirty="0" smtClean="0"/>
              <a:t>회원가입 비밀번호</a:t>
            </a:r>
            <a:endParaRPr lang="ko-KR" alt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7742494" y="1890067"/>
            <a:ext cx="279756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비밀번호가 일치할 때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988184" y="3293432"/>
            <a:ext cx="379462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비밀번호가 일치 하지 않을 </a:t>
            </a:r>
            <a:r>
              <a:rPr lang="ko-KR" altLang="en-US" dirty="0"/>
              <a:t>때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35731" y="4888400"/>
            <a:ext cx="40639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비밀번호 자릿수가</a:t>
            </a:r>
            <a:r>
              <a:rPr lang="en-US" altLang="ko-KR" dirty="0"/>
              <a:t> </a:t>
            </a:r>
            <a:r>
              <a:rPr lang="ko-KR" altLang="en-US" dirty="0" smtClean="0"/>
              <a:t>맞지 않을 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686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13319693">
            <a:off x="-1713683" y="5765040"/>
            <a:ext cx="3586364" cy="1817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CDB16BB-79AD-45AF-9873-4B4D5807D0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27454" y="-242614"/>
            <a:ext cx="4657158" cy="152641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3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레이아웃</a:t>
            </a:r>
            <a:endParaRPr lang="ko-KR" altLang="en-US" sz="3500" dirty="0">
              <a:solidFill>
                <a:srgbClr val="B62448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 rot="19582280">
            <a:off x="11922091" y="-575740"/>
            <a:ext cx="536643" cy="13080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cxnSp>
        <p:nvCxnSpPr>
          <p:cNvPr id="23" name="직선 화살표 연결선 22"/>
          <p:cNvCxnSpPr>
            <a:stCxn id="16" idx="2"/>
            <a:endCxn id="20" idx="0"/>
          </p:cNvCxnSpPr>
          <p:nvPr/>
        </p:nvCxnSpPr>
        <p:spPr>
          <a:xfrm flipH="1">
            <a:off x="4710294" y="3124091"/>
            <a:ext cx="986785" cy="1797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1198662" y="1149493"/>
            <a:ext cx="9574743" cy="5198860"/>
            <a:chOff x="121322" y="126498"/>
            <a:chExt cx="11645018" cy="663746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322" y="126498"/>
              <a:ext cx="3070775" cy="2513631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6028" y="133869"/>
              <a:ext cx="3692740" cy="2513631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5446" y="981522"/>
              <a:ext cx="3510894" cy="2509993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2098" y="2876937"/>
              <a:ext cx="2400300" cy="323850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2513" y="3198690"/>
              <a:ext cx="3344170" cy="931005"/>
            </a:xfrm>
            <a:prstGeom prst="rect">
              <a:avLst/>
            </a:prstGeom>
          </p:spPr>
        </p:pic>
        <p:cxnSp>
          <p:nvCxnSpPr>
            <p:cNvPr id="24" name="직선 화살표 연결선 23"/>
            <p:cNvCxnSpPr>
              <a:stCxn id="15" idx="3"/>
              <a:endCxn id="16" idx="1"/>
            </p:cNvCxnSpPr>
            <p:nvPr/>
          </p:nvCxnSpPr>
          <p:spPr>
            <a:xfrm>
              <a:off x="3192097" y="1383314"/>
              <a:ext cx="553931" cy="737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16" idx="3"/>
              <a:endCxn id="18" idx="1"/>
            </p:cNvCxnSpPr>
            <p:nvPr/>
          </p:nvCxnSpPr>
          <p:spPr>
            <a:xfrm>
              <a:off x="7438768" y="1390685"/>
              <a:ext cx="816678" cy="84583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6389" y="4206577"/>
              <a:ext cx="2148918" cy="2557390"/>
            </a:xfrm>
            <a:prstGeom prst="rect">
              <a:avLst/>
            </a:prstGeom>
          </p:spPr>
        </p:pic>
        <p:cxnSp>
          <p:nvCxnSpPr>
            <p:cNvPr id="28" name="꺾인 연결선 27"/>
            <p:cNvCxnSpPr>
              <a:stCxn id="18" idx="3"/>
              <a:endCxn id="26" idx="3"/>
            </p:cNvCxnSpPr>
            <p:nvPr/>
          </p:nvCxnSpPr>
          <p:spPr>
            <a:xfrm flipH="1">
              <a:off x="6315307" y="2236519"/>
              <a:ext cx="5451033" cy="3248753"/>
            </a:xfrm>
            <a:prstGeom prst="bentConnector3">
              <a:avLst>
                <a:gd name="adj1" fmla="val -419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꺾인 연결선 28"/>
            <p:cNvCxnSpPr>
              <a:stCxn id="20" idx="1"/>
              <a:endCxn id="21" idx="1"/>
            </p:cNvCxnSpPr>
            <p:nvPr/>
          </p:nvCxnSpPr>
          <p:spPr>
            <a:xfrm rot="10800000" flipH="1" flipV="1">
              <a:off x="3192097" y="3038861"/>
              <a:ext cx="1450415" cy="625331"/>
            </a:xfrm>
            <a:prstGeom prst="bentConnector3">
              <a:avLst>
                <a:gd name="adj1" fmla="val -15761"/>
              </a:avLst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444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13319693">
            <a:off x="-1713683" y="5765040"/>
            <a:ext cx="3586364" cy="1817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8CDB16BB-79AD-45AF-9873-4B4D5807D0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27454" y="-242614"/>
            <a:ext cx="4657158" cy="152641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3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레이아웃</a:t>
            </a:r>
            <a:endParaRPr lang="ko-KR" altLang="en-US" sz="3500" dirty="0">
              <a:solidFill>
                <a:srgbClr val="B62448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 rot="19582280">
            <a:off x="11922091" y="-575740"/>
            <a:ext cx="536643" cy="13080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70670" y="879009"/>
            <a:ext cx="9577064" cy="5833417"/>
            <a:chOff x="185753" y="653305"/>
            <a:chExt cx="10693291" cy="6059122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753" y="879010"/>
              <a:ext cx="1148021" cy="154150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753" y="3573810"/>
              <a:ext cx="3668798" cy="3138617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537" y="653305"/>
              <a:ext cx="3175300" cy="1992913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7474" y="883976"/>
              <a:ext cx="3398938" cy="2825578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920" y="4221882"/>
              <a:ext cx="4022124" cy="2141580"/>
            </a:xfrm>
            <a:prstGeom prst="rect">
              <a:avLst/>
            </a:prstGeom>
          </p:spPr>
        </p:pic>
        <p:cxnSp>
          <p:nvCxnSpPr>
            <p:cNvPr id="31" name="직선 화살표 연결선 30"/>
            <p:cNvCxnSpPr>
              <a:stCxn id="17" idx="2"/>
              <a:endCxn id="19" idx="0"/>
            </p:cNvCxnSpPr>
            <p:nvPr/>
          </p:nvCxnSpPr>
          <p:spPr>
            <a:xfrm>
              <a:off x="759764" y="2420514"/>
              <a:ext cx="1260388" cy="115329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>
              <a:stCxn id="17" idx="3"/>
              <a:endCxn id="22" idx="1"/>
            </p:cNvCxnSpPr>
            <p:nvPr/>
          </p:nvCxnSpPr>
          <p:spPr>
            <a:xfrm>
              <a:off x="1333774" y="1649762"/>
              <a:ext cx="8447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>
              <a:stCxn id="22" idx="3"/>
              <a:endCxn id="27" idx="1"/>
            </p:cNvCxnSpPr>
            <p:nvPr/>
          </p:nvCxnSpPr>
          <p:spPr>
            <a:xfrm>
              <a:off x="5353837" y="1649762"/>
              <a:ext cx="1723637" cy="64700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22" idx="2"/>
              <a:endCxn id="30" idx="1"/>
            </p:cNvCxnSpPr>
            <p:nvPr/>
          </p:nvCxnSpPr>
          <p:spPr>
            <a:xfrm>
              <a:off x="3766187" y="2646218"/>
              <a:ext cx="3090733" cy="264645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969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 rot="2053004">
            <a:off x="-10903910" y="-4309012"/>
            <a:ext cx="11982142" cy="52061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xmlns="" id="{8CDB16BB-79AD-45AF-9873-4B4D5807D0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794200" y="-184854"/>
            <a:ext cx="4657158" cy="152641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3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개선 사항</a:t>
            </a:r>
            <a:endParaRPr lang="ko-KR" altLang="en-US" sz="3500" dirty="0">
              <a:solidFill>
                <a:srgbClr val="B62448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 rot="5188424">
            <a:off x="3747634" y="-4466513"/>
            <a:ext cx="536643" cy="84979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5" name="직사각형 4"/>
          <p:cNvSpPr/>
          <p:nvPr/>
        </p:nvSpPr>
        <p:spPr>
          <a:xfrm rot="10527297">
            <a:off x="-11357" y="6370354"/>
            <a:ext cx="15220905" cy="978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8582" y="1848669"/>
            <a:ext cx="547260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- </a:t>
            </a:r>
            <a:r>
              <a:rPr lang="ko-KR" altLang="en-US" sz="1600" dirty="0" smtClean="0"/>
              <a:t>기안서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업무일지</a:t>
            </a:r>
            <a:endParaRPr lang="en-US" altLang="ko-KR" sz="1600" dirty="0" smtClean="0"/>
          </a:p>
          <a:p>
            <a:pPr marL="715701" lvl="1" indent="-171450">
              <a:buFont typeface="Arial" pitchFamily="34" charset="0"/>
              <a:buChar char="•"/>
            </a:pPr>
            <a:r>
              <a:rPr lang="ko-KR" altLang="en-US" sz="1200" dirty="0" smtClean="0"/>
              <a:t>기안서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업무일지 작성시 결재 라인 선택 기능과 결재 라인 선택 시          순차적인 결재가 이루어지도록 개선</a:t>
            </a:r>
            <a:r>
              <a:rPr lang="en-US" altLang="ko-KR" sz="1200" dirty="0" smtClean="0"/>
              <a:t>.</a:t>
            </a:r>
          </a:p>
          <a:p>
            <a:pPr marL="715701" lvl="1" indent="-171450">
              <a:buFont typeface="Arial" pitchFamily="34" charset="0"/>
              <a:buChar char="•"/>
            </a:pPr>
            <a:r>
              <a:rPr lang="ko-KR" altLang="en-US" sz="1200" dirty="0" smtClean="0"/>
              <a:t>첫 페이지의 두 개 리스트가 각각의 </a:t>
            </a:r>
            <a:r>
              <a:rPr lang="ko-KR" altLang="en-US" sz="1200" dirty="0" err="1" smtClean="0"/>
              <a:t>페이징</a:t>
            </a:r>
            <a:r>
              <a:rPr lang="ko-KR" altLang="en-US" sz="1200" dirty="0" smtClean="0"/>
              <a:t> 처리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pPr lvl="1"/>
            <a:endParaRPr lang="en-US" altLang="ko-KR" sz="16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167214" y="3904564"/>
            <a:ext cx="482453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- </a:t>
            </a:r>
            <a:r>
              <a:rPr lang="ko-KR" altLang="en-US" sz="1600" dirty="0" smtClean="0"/>
              <a:t>회원</a:t>
            </a:r>
            <a:endParaRPr lang="en-US" altLang="ko-KR" sz="1600" dirty="0" smtClean="0"/>
          </a:p>
          <a:p>
            <a:pPr marL="715701" lvl="1" indent="-171450">
              <a:buFont typeface="Arial" pitchFamily="34" charset="0"/>
              <a:buChar char="•"/>
            </a:pPr>
            <a:r>
              <a:rPr lang="ko-KR" altLang="en-US" sz="1200" dirty="0" err="1" smtClean="0"/>
              <a:t>반응형</a:t>
            </a:r>
            <a:r>
              <a:rPr lang="ko-KR" altLang="en-US" sz="1200" dirty="0" smtClean="0"/>
              <a:t> 아이디 중복 확인 구현</a:t>
            </a:r>
            <a:r>
              <a:rPr lang="en-US" altLang="ko-KR" sz="1200" dirty="0" smtClean="0"/>
              <a:t>.</a:t>
            </a:r>
          </a:p>
          <a:p>
            <a:pPr marL="715701" lvl="1" indent="-171450">
              <a:buFont typeface="Arial" pitchFamily="34" charset="0"/>
              <a:buChar char="•"/>
            </a:pPr>
            <a:r>
              <a:rPr lang="ko-KR" altLang="en-US" sz="1200" dirty="0" smtClean="0"/>
              <a:t>주소 검색 기능 추가</a:t>
            </a:r>
            <a:r>
              <a:rPr lang="en-US" altLang="ko-KR" sz="1200" dirty="0" smtClean="0"/>
              <a:t>.</a:t>
            </a:r>
          </a:p>
          <a:p>
            <a:pPr marL="715701" lvl="1" indent="-171450">
              <a:buFont typeface="Arial" pitchFamily="34" charset="0"/>
              <a:buChar char="•"/>
            </a:pPr>
            <a:r>
              <a:rPr lang="ko-KR" altLang="en-US" sz="1200" dirty="0" smtClean="0"/>
              <a:t>인증을 통한 회원가입 처리</a:t>
            </a:r>
            <a:r>
              <a:rPr lang="en-US" altLang="ko-KR" sz="1200" smtClean="0"/>
              <a:t>.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478582" y="3719898"/>
            <a:ext cx="56166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- </a:t>
            </a:r>
            <a:r>
              <a:rPr lang="ko-KR" altLang="en-US" sz="1600" dirty="0" err="1" smtClean="0"/>
              <a:t>이메</a:t>
            </a:r>
            <a:r>
              <a:rPr lang="ko-KR" altLang="en-US" sz="1600" dirty="0" err="1"/>
              <a:t>일</a:t>
            </a:r>
            <a:endParaRPr lang="en-US" altLang="ko-KR" sz="1600" dirty="0" smtClean="0"/>
          </a:p>
          <a:p>
            <a:pPr marL="715701" lvl="1" indent="-171450">
              <a:buFont typeface="Arial" pitchFamily="34" charset="0"/>
              <a:buChar char="•"/>
            </a:pPr>
            <a:r>
              <a:rPr lang="ko-KR" altLang="en-US" sz="1200" dirty="0"/>
              <a:t>단체메일 작성시 받는 이를 개인별</a:t>
            </a:r>
            <a:r>
              <a:rPr lang="en-US" altLang="ko-KR" sz="1200" dirty="0"/>
              <a:t>/</a:t>
            </a:r>
            <a:r>
              <a:rPr lang="ko-KR" altLang="en-US" sz="1200" dirty="0"/>
              <a:t>전체로 선택하여 보내고 </a:t>
            </a:r>
            <a:r>
              <a:rPr lang="ko-KR" altLang="en-US" sz="1200" dirty="0" smtClean="0"/>
              <a:t>받을 </a:t>
            </a:r>
            <a:r>
              <a:rPr lang="ko-KR" altLang="en-US" sz="1200" dirty="0"/>
              <a:t>때 구분하여 </a:t>
            </a:r>
            <a:r>
              <a:rPr lang="ko-KR" altLang="en-US" sz="1200" dirty="0" smtClean="0"/>
              <a:t>표시</a:t>
            </a:r>
            <a:r>
              <a:rPr lang="en-US" altLang="ko-KR" sz="1200" dirty="0" smtClean="0"/>
              <a:t>.</a:t>
            </a:r>
          </a:p>
          <a:p>
            <a:pPr marL="715701" lvl="1" indent="-171450">
              <a:buFont typeface="Arial" pitchFamily="34" charset="0"/>
              <a:buChar char="•"/>
            </a:pPr>
            <a:r>
              <a:rPr lang="ko-KR" altLang="en-US" sz="1200" dirty="0"/>
              <a:t>직접 데이터베이스를 연결하여 메일서비스를 </a:t>
            </a:r>
            <a:r>
              <a:rPr lang="ko-KR" altLang="en-US" sz="1200" dirty="0" smtClean="0"/>
              <a:t>구현하였지만</a:t>
            </a:r>
            <a:endParaRPr lang="en-US" altLang="ko-KR" sz="1200" dirty="0" smtClean="0"/>
          </a:p>
          <a:p>
            <a:pPr lvl="1"/>
            <a:r>
              <a:rPr lang="ko-KR" altLang="en-US" sz="1200" dirty="0" smtClean="0"/>
              <a:t>   기회가 된다면 자바 </a:t>
            </a:r>
            <a:r>
              <a:rPr lang="ko-KR" altLang="en-US" sz="1200" dirty="0"/>
              <a:t>메일</a:t>
            </a:r>
            <a:r>
              <a:rPr lang="en-US" altLang="ko-KR" sz="1200" dirty="0"/>
              <a:t>API</a:t>
            </a:r>
            <a:r>
              <a:rPr lang="ko-KR" altLang="en-US" sz="1200" dirty="0"/>
              <a:t>를 사용하여 메일서비스를 </a:t>
            </a:r>
            <a:r>
              <a:rPr lang="ko-KR" altLang="en-US" sz="1200" dirty="0" smtClean="0"/>
              <a:t>구현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67214" y="1830438"/>
            <a:ext cx="5616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- </a:t>
            </a:r>
            <a:r>
              <a:rPr lang="ko-KR" altLang="en-US" sz="1600" dirty="0" smtClean="0"/>
              <a:t>일정</a:t>
            </a:r>
            <a:endParaRPr lang="en-US" altLang="ko-KR" sz="1600" dirty="0" smtClean="0"/>
          </a:p>
          <a:p>
            <a:pPr marL="715701" lvl="1" indent="-171450">
              <a:buFont typeface="Arial" pitchFamily="34" charset="0"/>
              <a:buChar char="•"/>
            </a:pPr>
            <a:r>
              <a:rPr lang="ko-KR" altLang="en-US" sz="1200" dirty="0" smtClean="0"/>
              <a:t>여러 가지 일정이 속해있는 날짜에 정렬이 필요</a:t>
            </a:r>
            <a:r>
              <a:rPr lang="en-US" altLang="ko-KR" sz="1200" dirty="0" smtClean="0"/>
              <a:t>.</a:t>
            </a:r>
          </a:p>
          <a:p>
            <a:pPr marL="715701" lvl="1" indent="-171450">
              <a:buFont typeface="Arial" pitchFamily="34" charset="0"/>
              <a:buChar char="•"/>
            </a:pPr>
            <a:r>
              <a:rPr lang="ko-KR" altLang="en-US" sz="1200" smtClean="0"/>
              <a:t>같</a:t>
            </a:r>
            <a:r>
              <a:rPr lang="ko-KR" altLang="en-US" sz="1200" dirty="0"/>
              <a:t>은</a:t>
            </a:r>
            <a:r>
              <a:rPr lang="ko-KR" altLang="en-US" sz="1200" smtClean="0"/>
              <a:t> </a:t>
            </a:r>
            <a:r>
              <a:rPr lang="ko-KR" altLang="en-US" sz="1200" dirty="0" smtClean="0"/>
              <a:t>일정마다 배경색 부여</a:t>
            </a:r>
            <a:r>
              <a:rPr lang="en-US" altLang="ko-KR" sz="1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886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3322898" y="2709714"/>
            <a:ext cx="5544616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500" dirty="0" smtClean="0">
                <a:solidFill>
                  <a:schemeClr val="tx1"/>
                </a:solidFill>
                <a:latin typeface="바탕" pitchFamily="18" charset="-127"/>
                <a:ea typeface="바탕" pitchFamily="18" charset="-127"/>
                <a:hlinkClick r:id="rId2" action="ppaction://program"/>
              </a:rPr>
              <a:t>시</a:t>
            </a:r>
            <a:r>
              <a:rPr lang="ko-KR" altLang="en-US" sz="11500" dirty="0">
                <a:solidFill>
                  <a:schemeClr val="tx1"/>
                </a:solidFill>
                <a:latin typeface="바탕" pitchFamily="18" charset="-127"/>
                <a:ea typeface="바탕" pitchFamily="18" charset="-127"/>
                <a:hlinkClick r:id="rId2" action="ppaction://program"/>
              </a:rPr>
              <a:t>연</a:t>
            </a:r>
            <a:endParaRPr lang="ko-KR" altLang="en-US" sz="11500" dirty="0">
              <a:solidFill>
                <a:schemeClr val="tx1"/>
              </a:solidFill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 rot="10527297">
            <a:off x="-11357" y="6370354"/>
            <a:ext cx="15220905" cy="978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26" name="직사각형 25"/>
          <p:cNvSpPr/>
          <p:nvPr/>
        </p:nvSpPr>
        <p:spPr>
          <a:xfrm rot="5188424">
            <a:off x="3747634" y="-4466513"/>
            <a:ext cx="536643" cy="84979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</p:spTree>
    <p:extLst>
      <p:ext uri="{BB962C8B-B14F-4D97-AF65-F5344CB8AC3E}">
        <p14:creationId xmlns:p14="http://schemas.microsoft.com/office/powerpoint/2010/main" val="92499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13319693">
            <a:off x="-3587457" y="3094295"/>
            <a:ext cx="12678465" cy="48491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20" name="직사각형 19"/>
          <p:cNvSpPr/>
          <p:nvPr/>
        </p:nvSpPr>
        <p:spPr>
          <a:xfrm rot="2053004">
            <a:off x="-10903910" y="-4309012"/>
            <a:ext cx="11982142" cy="52061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xmlns="" id="{8CDB16BB-79AD-45AF-9873-4B4D5807D0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18768" y="-256862"/>
            <a:ext cx="4657158" cy="152641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3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프로젝트 일정</a:t>
            </a:r>
            <a:endParaRPr lang="ko-KR" altLang="en-US" sz="3500" dirty="0">
              <a:solidFill>
                <a:srgbClr val="B62448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 rot="19582280">
            <a:off x="11922091" y="-575740"/>
            <a:ext cx="536643" cy="13080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09314"/>
              </p:ext>
            </p:extLst>
          </p:nvPr>
        </p:nvGraphicFramePr>
        <p:xfrm>
          <a:off x="120700" y="1479518"/>
          <a:ext cx="11898211" cy="496855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94918"/>
                <a:gridCol w="7790717"/>
                <a:gridCol w="1812576"/>
              </a:tblGrid>
              <a:tr h="678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개발일정</a:t>
                      </a:r>
                      <a:endParaRPr lang="ko-KR" altLang="en-US" sz="1800" dirty="0"/>
                    </a:p>
                  </a:txBody>
                  <a:tcPr marL="121904" marR="121904" marT="45731" marB="45731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21904" marR="121904" marT="45731" marB="45731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128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공   통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121904" marR="121904" marT="45731" marB="45731" anchor="ctr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21904" marR="121904" marT="45731" marB="45731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128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박근영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21904" marR="121904" marT="45731" marB="45731"/>
                </a:tc>
                <a:tc rowSpan="6"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21904" marR="121904" marT="45731" marB="45731"/>
                </a:tc>
              </a:tr>
              <a:tr h="6128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임석현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21904" marR="121904" marT="45731" marB="45731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21904" marR="121904" marT="45731" marB="45731"/>
                </a:tc>
              </a:tr>
              <a:tr h="6128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임수용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21904" marR="121904" marT="45731" marB="45731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21904" marR="121904" marT="45731" marB="45731"/>
                </a:tc>
              </a:tr>
              <a:tr h="6128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김성규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21904" marR="121904" marT="45731" marB="45731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21904" marR="121904" marT="45731" marB="45731"/>
                </a:tc>
              </a:tr>
              <a:tr h="6128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/>
                        <a:t>정혜광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21904" marR="121904" marT="45731" marB="45731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21904" marR="121904" marT="45731" marB="45731"/>
                </a:tc>
              </a:tr>
              <a:tr h="6128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배성환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121904" marR="121904" marT="45731" marB="45731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21904" marR="121904" marT="45731" marB="45731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121904" marR="121904" marT="45731" marB="45731"/>
                </a:tc>
              </a:tr>
            </a:tbl>
          </a:graphicData>
        </a:graphic>
      </p:graphicFrame>
      <p:sp>
        <p:nvSpPr>
          <p:cNvPr id="44" name="모서리가 둥근 직사각형 43"/>
          <p:cNvSpPr/>
          <p:nvPr/>
        </p:nvSpPr>
        <p:spPr>
          <a:xfrm>
            <a:off x="4692194" y="5219619"/>
            <a:ext cx="3519477" cy="324836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spcCol="0"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페이</a:t>
            </a:r>
            <a:r>
              <a:rPr lang="ko-KR" altLang="en-US" sz="1000" dirty="0" err="1">
                <a:solidFill>
                  <a:schemeClr val="tx1"/>
                </a:solidFill>
              </a:rPr>
              <a:t>징</a:t>
            </a:r>
            <a:r>
              <a:rPr lang="ko-KR" altLang="en-US" sz="1000" dirty="0" smtClean="0">
                <a:solidFill>
                  <a:schemeClr val="tx1"/>
                </a:solidFill>
              </a:rPr>
              <a:t> 처리 및 기능 구</a:t>
            </a:r>
            <a:r>
              <a:rPr lang="ko-KR" altLang="en-US" sz="1000" dirty="0">
                <a:solidFill>
                  <a:schemeClr val="tx1"/>
                </a:solidFill>
              </a:rPr>
              <a:t>현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2869704" y="1471009"/>
            <a:ext cx="1676104" cy="679263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spcCol="0" rtlCol="0" anchor="ctr"/>
          <a:lstStyle/>
          <a:p>
            <a:pPr algn="ctr"/>
            <a:r>
              <a:rPr lang="en-US" altLang="ko-KR" sz="1700" dirty="0" smtClean="0">
                <a:solidFill>
                  <a:schemeClr val="bg1"/>
                </a:solidFill>
              </a:rPr>
              <a:t>~ 7</a:t>
            </a:r>
            <a:r>
              <a:rPr lang="ko-KR" altLang="en-US" sz="1700" dirty="0">
                <a:solidFill>
                  <a:schemeClr val="bg1"/>
                </a:solidFill>
              </a:rPr>
              <a:t>월 </a:t>
            </a:r>
            <a:r>
              <a:rPr lang="en-US" altLang="ko-KR" sz="1700" dirty="0">
                <a:solidFill>
                  <a:schemeClr val="bg1"/>
                </a:solidFill>
              </a:rPr>
              <a:t>6</a:t>
            </a:r>
            <a:r>
              <a:rPr lang="ko-KR" altLang="en-US" sz="1700" dirty="0">
                <a:solidFill>
                  <a:schemeClr val="bg1"/>
                </a:solidFill>
              </a:rPr>
              <a:t>일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4713076" y="1471009"/>
            <a:ext cx="1676104" cy="679263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spcCol="0" rtlCol="0" anchor="ctr"/>
          <a:lstStyle/>
          <a:p>
            <a:pPr algn="ctr"/>
            <a:r>
              <a:rPr lang="en-US" altLang="ko-KR" sz="1700" dirty="0" smtClean="0">
                <a:solidFill>
                  <a:schemeClr val="bg1"/>
                </a:solidFill>
              </a:rPr>
              <a:t>~ 7</a:t>
            </a:r>
            <a:r>
              <a:rPr lang="ko-KR" altLang="en-US" sz="1700" dirty="0">
                <a:solidFill>
                  <a:schemeClr val="bg1"/>
                </a:solidFill>
              </a:rPr>
              <a:t>월 </a:t>
            </a:r>
            <a:r>
              <a:rPr lang="en-US" altLang="ko-KR" sz="1700" dirty="0">
                <a:solidFill>
                  <a:schemeClr val="bg1"/>
                </a:solidFill>
              </a:rPr>
              <a:t>13</a:t>
            </a:r>
            <a:r>
              <a:rPr lang="ko-KR" altLang="en-US" sz="1700" dirty="0">
                <a:solidFill>
                  <a:schemeClr val="bg1"/>
                </a:solidFill>
              </a:rPr>
              <a:t>일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6556449" y="1471009"/>
            <a:ext cx="1676104" cy="679263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spcCol="0" rtlCol="0" anchor="ctr"/>
          <a:lstStyle/>
          <a:p>
            <a:pPr algn="ctr"/>
            <a:r>
              <a:rPr lang="en-US" altLang="ko-KR" sz="1700" dirty="0" smtClean="0">
                <a:solidFill>
                  <a:schemeClr val="bg1"/>
                </a:solidFill>
              </a:rPr>
              <a:t>~ 7</a:t>
            </a:r>
            <a:r>
              <a:rPr lang="ko-KR" altLang="en-US" sz="1700" dirty="0">
                <a:solidFill>
                  <a:schemeClr val="bg1"/>
                </a:solidFill>
              </a:rPr>
              <a:t>월 </a:t>
            </a:r>
            <a:r>
              <a:rPr lang="en-US" altLang="ko-KR" sz="1700" dirty="0">
                <a:solidFill>
                  <a:schemeClr val="bg1"/>
                </a:solidFill>
              </a:rPr>
              <a:t>21</a:t>
            </a:r>
            <a:r>
              <a:rPr lang="ko-KR" altLang="en-US" sz="1700" dirty="0">
                <a:solidFill>
                  <a:schemeClr val="bg1"/>
                </a:solidFill>
              </a:rPr>
              <a:t>일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8399821" y="1471009"/>
            <a:ext cx="1676104" cy="679263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spcCol="0" rtlCol="0" anchor="ctr"/>
          <a:lstStyle/>
          <a:p>
            <a:pPr algn="ctr"/>
            <a:r>
              <a:rPr lang="en-US" altLang="ko-KR" sz="1700" dirty="0" smtClean="0">
                <a:solidFill>
                  <a:schemeClr val="bg1"/>
                </a:solidFill>
              </a:rPr>
              <a:t>~ 7</a:t>
            </a:r>
            <a:r>
              <a:rPr lang="ko-KR" altLang="en-US" sz="1700" dirty="0">
                <a:solidFill>
                  <a:schemeClr val="bg1"/>
                </a:solidFill>
              </a:rPr>
              <a:t>월 </a:t>
            </a:r>
            <a:r>
              <a:rPr lang="en-US" altLang="ko-KR" sz="1700" dirty="0">
                <a:solidFill>
                  <a:schemeClr val="bg1"/>
                </a:solidFill>
              </a:rPr>
              <a:t>27</a:t>
            </a:r>
            <a:r>
              <a:rPr lang="ko-KR" altLang="en-US" sz="1700" dirty="0">
                <a:solidFill>
                  <a:schemeClr val="bg1"/>
                </a:solidFill>
              </a:rPr>
              <a:t>일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10266608" y="1471009"/>
            <a:ext cx="1676104" cy="679263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spcCol="0" rtlCol="0" anchor="ctr"/>
          <a:lstStyle/>
          <a:p>
            <a:pPr algn="ctr"/>
            <a:r>
              <a:rPr lang="en-US" altLang="ko-KR" sz="1700" dirty="0" smtClean="0">
                <a:solidFill>
                  <a:schemeClr val="bg1"/>
                </a:solidFill>
              </a:rPr>
              <a:t>~ 7</a:t>
            </a:r>
            <a:r>
              <a:rPr lang="ko-KR" altLang="en-US" sz="1700" dirty="0">
                <a:solidFill>
                  <a:schemeClr val="bg1"/>
                </a:solidFill>
              </a:rPr>
              <a:t>월 </a:t>
            </a:r>
            <a:r>
              <a:rPr lang="en-US" altLang="ko-KR" sz="1700" dirty="0">
                <a:solidFill>
                  <a:schemeClr val="bg1"/>
                </a:solidFill>
              </a:rPr>
              <a:t>31</a:t>
            </a:r>
            <a:r>
              <a:rPr lang="ko-KR" altLang="en-US" sz="1700" dirty="0">
                <a:solidFill>
                  <a:schemeClr val="bg1"/>
                </a:solidFill>
              </a:rPr>
              <a:t>일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4692195" y="2183039"/>
            <a:ext cx="5362849" cy="291486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spcCol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Project</a:t>
            </a:r>
            <a:r>
              <a:rPr lang="ko-KR" altLang="en-US" sz="1000" dirty="0">
                <a:solidFill>
                  <a:schemeClr val="tx1"/>
                </a:solidFill>
              </a:rPr>
              <a:t>에서 요구되는 관련 자료 및 기술 습득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6535567" y="2499925"/>
            <a:ext cx="1676105" cy="253439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spcCol="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중간 점검 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10266608" y="2183039"/>
            <a:ext cx="1676104" cy="582973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spcCol="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최종발표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8378940" y="2486891"/>
            <a:ext cx="1676104" cy="266473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spcCol="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디버깅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4692193" y="6160051"/>
            <a:ext cx="1676105" cy="266473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spcCol="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결제 기능 구현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4692194" y="5854991"/>
            <a:ext cx="3519478" cy="292649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spcCol="0"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페이징</a:t>
            </a:r>
            <a:r>
              <a:rPr lang="ko-KR" altLang="en-US" sz="1000" dirty="0" smtClean="0">
                <a:solidFill>
                  <a:schemeClr val="tx1"/>
                </a:solidFill>
              </a:rPr>
              <a:t> 처리 및 기능 구현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8378940" y="5829642"/>
            <a:ext cx="1676103" cy="317998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spcCol="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 페이지분할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2" name="모서리가 둥근 직사각형 91"/>
          <p:cNvSpPr/>
          <p:nvPr/>
        </p:nvSpPr>
        <p:spPr>
          <a:xfrm>
            <a:off x="6535568" y="6147842"/>
            <a:ext cx="3519475" cy="275998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spcCol="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검색기능 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직급에 따른 조건 구현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3" name="모서리가 둥근 직사각형 92"/>
          <p:cNvSpPr/>
          <p:nvPr/>
        </p:nvSpPr>
        <p:spPr>
          <a:xfrm>
            <a:off x="2848823" y="5237354"/>
            <a:ext cx="1676104" cy="582973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spcCol="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업무일지 페이지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레이아웃 설계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94" name="모서리가 둥근 직사각형 93"/>
          <p:cNvSpPr/>
          <p:nvPr/>
        </p:nvSpPr>
        <p:spPr>
          <a:xfrm>
            <a:off x="2848823" y="2175673"/>
            <a:ext cx="1676104" cy="582973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spcCol="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주제 선정 및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요구사항 분석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ERD </a:t>
            </a:r>
            <a:r>
              <a:rPr lang="ko-KR" altLang="en-US" sz="1000" dirty="0" smtClean="0">
                <a:solidFill>
                  <a:schemeClr val="tx1"/>
                </a:solidFill>
              </a:rPr>
              <a:t>설계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4692195" y="5550469"/>
            <a:ext cx="1676104" cy="291821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spcCol="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등급별 권한 설정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6535568" y="5550469"/>
            <a:ext cx="1676104" cy="266474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spcCol="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검색기능 구현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8378940" y="5246669"/>
            <a:ext cx="1676103" cy="582973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spcCol="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기능점검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98" name="모서리가 둥근 직사각형 97"/>
          <p:cNvSpPr/>
          <p:nvPr/>
        </p:nvSpPr>
        <p:spPr>
          <a:xfrm>
            <a:off x="2848823" y="4636645"/>
            <a:ext cx="1676104" cy="582973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spcCol="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회원 페이지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레이아웃 설계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99" name="모서리가 둥근 직사각형 98"/>
          <p:cNvSpPr/>
          <p:nvPr/>
        </p:nvSpPr>
        <p:spPr>
          <a:xfrm>
            <a:off x="4692195" y="4636645"/>
            <a:ext cx="1676104" cy="582973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spcCol="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회원 스크립트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기능 구현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6535568" y="4631592"/>
            <a:ext cx="1676104" cy="559597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spcCol="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회원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css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추</a:t>
            </a:r>
            <a:r>
              <a:rPr lang="ko-KR" altLang="en-US" sz="1000" dirty="0">
                <a:solidFill>
                  <a:schemeClr val="tx1"/>
                </a:solidFill>
              </a:rPr>
              <a:t>가</a:t>
            </a: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2848823" y="5856154"/>
            <a:ext cx="1676104" cy="582973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spcCol="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기안서 페이지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레이아웃 제작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8378940" y="4623945"/>
            <a:ext cx="1676104" cy="582973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spcCol="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기능점검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2848823" y="4001015"/>
            <a:ext cx="1676104" cy="582973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spcCol="0"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이메일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컨트롤러</a:t>
            </a:r>
            <a:r>
              <a:rPr lang="en-US" altLang="ko-KR" sz="1000" dirty="0" smtClean="0">
                <a:solidFill>
                  <a:schemeClr val="tx1"/>
                </a:solidFill>
              </a:rPr>
              <a:t>&amp;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뷰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기본구조 설계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4692195" y="4001015"/>
            <a:ext cx="1676104" cy="582973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spcCol="0"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페이징</a:t>
            </a:r>
            <a:r>
              <a:rPr lang="ko-KR" altLang="en-US" sz="1000" dirty="0" smtClean="0">
                <a:solidFill>
                  <a:schemeClr val="tx1"/>
                </a:solidFill>
              </a:rPr>
              <a:t> 처리구현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기본기능 적용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6535566" y="3980310"/>
            <a:ext cx="1676106" cy="603678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spcCol="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레이아웃 디자인</a:t>
            </a:r>
            <a:r>
              <a:rPr lang="en-US" altLang="ko-KR" sz="1000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부가기능 구현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8378940" y="3981466"/>
            <a:ext cx="1676104" cy="603678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spcCol="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프로젝트 통합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디버깅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2848823" y="2794181"/>
            <a:ext cx="668952" cy="582973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spcCol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DB</a:t>
            </a: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생성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3566585" y="2794181"/>
            <a:ext cx="958342" cy="582973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spcCol="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일정 페이지 설계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4692195" y="2778638"/>
            <a:ext cx="1676104" cy="582973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spcCol="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날짜 일정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배치 구현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6535568" y="2795003"/>
            <a:ext cx="1676104" cy="582973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spcCol="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프로젝트 통합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디버깅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8378941" y="2806087"/>
            <a:ext cx="838050" cy="582973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spcCol="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팀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서포트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9235057" y="2806087"/>
            <a:ext cx="819987" cy="582973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spcCol="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프로젝트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통합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10286528" y="2806087"/>
            <a:ext cx="1676104" cy="3617753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spcCol="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포트폴리오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제</a:t>
            </a:r>
            <a:r>
              <a:rPr lang="ko-KR" altLang="en-US" sz="1000" dirty="0">
                <a:solidFill>
                  <a:schemeClr val="tx1"/>
                </a:solidFill>
              </a:rPr>
              <a:t>작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2848823" y="3389060"/>
            <a:ext cx="1676104" cy="582973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spcCol="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자유게시판</a:t>
            </a:r>
            <a:r>
              <a:rPr lang="en-US" altLang="ko-KR" sz="1000" dirty="0">
                <a:solidFill>
                  <a:schemeClr val="tx1"/>
                </a:solidFill>
              </a:rPr>
              <a:t>&amp;</a:t>
            </a:r>
            <a:r>
              <a:rPr lang="ko-KR" altLang="en-US" sz="1000" dirty="0" smtClean="0">
                <a:solidFill>
                  <a:schemeClr val="tx1"/>
                </a:solidFill>
              </a:rPr>
              <a:t>공지사항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페이지 설계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4692193" y="3389060"/>
            <a:ext cx="1676104" cy="582973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spcCol="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게시판 검색기능</a:t>
            </a:r>
            <a:r>
              <a:rPr lang="en-US" altLang="ko-KR" sz="1000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페이징</a:t>
            </a:r>
            <a:r>
              <a:rPr lang="ko-KR" altLang="en-US" sz="1000" dirty="0" smtClean="0">
                <a:solidFill>
                  <a:schemeClr val="tx1"/>
                </a:solidFill>
              </a:rPr>
              <a:t> 처리 구현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6535566" y="3376662"/>
            <a:ext cx="1676104" cy="582973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spcCol="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조직도 구현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8378941" y="3395712"/>
            <a:ext cx="1676104" cy="582973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spcCol="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디버깅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45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3322898" y="2709714"/>
            <a:ext cx="5544616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500" dirty="0" smtClean="0">
                <a:solidFill>
                  <a:schemeClr val="tx1"/>
                </a:solidFill>
                <a:latin typeface="바탕" pitchFamily="18" charset="-127"/>
                <a:ea typeface="바탕" pitchFamily="18" charset="-127"/>
              </a:rPr>
              <a:t>Q&amp;A</a:t>
            </a:r>
            <a:endParaRPr lang="ko-KR" altLang="en-US" sz="11500" dirty="0">
              <a:solidFill>
                <a:schemeClr val="tx1"/>
              </a:solidFill>
              <a:latin typeface="바탕" pitchFamily="18" charset="-127"/>
              <a:ea typeface="바탕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 rot="10527297">
            <a:off x="-11357" y="6370354"/>
            <a:ext cx="15220905" cy="978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26" name="직사각형 25"/>
          <p:cNvSpPr/>
          <p:nvPr/>
        </p:nvSpPr>
        <p:spPr>
          <a:xfrm rot="5188424">
            <a:off x="3747634" y="-4466513"/>
            <a:ext cx="536643" cy="84979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</p:spTree>
    <p:extLst>
      <p:ext uri="{BB962C8B-B14F-4D97-AF65-F5344CB8AC3E}">
        <p14:creationId xmlns:p14="http://schemas.microsoft.com/office/powerpoint/2010/main" val="84916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4797946"/>
            <a:ext cx="12190413" cy="20616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" y="272646"/>
            <a:ext cx="536643" cy="13080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11" name="제목 2">
            <a:extLst>
              <a:ext uri="{FF2B5EF4-FFF2-40B4-BE49-F238E27FC236}">
                <a16:creationId xmlns:a16="http://schemas.microsoft.com/office/drawing/2014/main" xmlns="" id="{8CDB16BB-79AD-45AF-9873-4B4D5807D0FB}"/>
              </a:ext>
            </a:extLst>
          </p:cNvPr>
          <p:cNvSpPr txBox="1">
            <a:spLocks/>
          </p:cNvSpPr>
          <p:nvPr/>
        </p:nvSpPr>
        <p:spPr>
          <a:xfrm>
            <a:off x="536627" y="535226"/>
            <a:ext cx="7460255" cy="1526416"/>
          </a:xfrm>
          <a:prstGeom prst="rect">
            <a:avLst/>
          </a:prstGeom>
        </p:spPr>
        <p:txBody>
          <a:bodyPr vert="horz" lIns="108850" tIns="54425" rIns="108850" bIns="54425" rtlCol="0" anchor="ctr">
            <a:noAutofit/>
          </a:bodyPr>
          <a:lstStyle>
            <a:lvl1pPr algn="ctr" defTabSz="1088502" rtl="0" eaLnBrk="1" latinLnBrk="1" hangingPunct="1">
              <a:spcBef>
                <a:spcPct val="0"/>
              </a:spcBef>
              <a:buNone/>
              <a:defRPr sz="5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Vision Co. Groupware</a:t>
            </a:r>
            <a:endParaRPr lang="ko-KR" altLang="en-US" sz="7200" b="1" dirty="0">
              <a:solidFill>
                <a:srgbClr val="B624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54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19791222">
            <a:off x="-4399833" y="-3084748"/>
            <a:ext cx="9175363" cy="3690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20" name="직사각형 19"/>
          <p:cNvSpPr/>
          <p:nvPr/>
        </p:nvSpPr>
        <p:spPr>
          <a:xfrm rot="2053004">
            <a:off x="-10903910" y="-4309012"/>
            <a:ext cx="11982142" cy="52061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xmlns="" id="{8CDB16BB-79AD-45AF-9873-4B4D5807D0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823398" y="-256862"/>
            <a:ext cx="4657158" cy="152641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3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개발환경 및 도구</a:t>
            </a:r>
            <a:endParaRPr lang="ko-KR" altLang="en-US" sz="3500" dirty="0">
              <a:solidFill>
                <a:srgbClr val="B62448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 rot="2733932">
            <a:off x="11570440" y="5280234"/>
            <a:ext cx="1239944" cy="2803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23" name="AutoShape 18" descr="photoshop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AutoShape 20" descr="photoshop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156401" y="2490989"/>
            <a:ext cx="1877610" cy="187761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 smtClean="0">
                <a:solidFill>
                  <a:schemeClr val="tx1"/>
                </a:solidFill>
              </a:rPr>
              <a:t>Groupware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/>
          <p:cNvCxnSpPr>
            <a:stCxn id="31" idx="6"/>
          </p:cNvCxnSpPr>
          <p:nvPr/>
        </p:nvCxnSpPr>
        <p:spPr>
          <a:xfrm>
            <a:off x="7034011" y="3429794"/>
            <a:ext cx="48218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31" idx="2"/>
          </p:cNvCxnSpPr>
          <p:nvPr/>
        </p:nvCxnSpPr>
        <p:spPr>
          <a:xfrm flipH="1">
            <a:off x="334566" y="3429794"/>
            <a:ext cx="48218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oracle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939" y="1246491"/>
            <a:ext cx="1600695" cy="7414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STS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928" y="3815526"/>
            <a:ext cx="1019175" cy="112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junit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439870" y="1960441"/>
            <a:ext cx="1302542" cy="1381125"/>
          </a:xfrm>
          <a:prstGeom prst="rect">
            <a:avLst/>
          </a:prstGeom>
          <a:noFill/>
        </p:spPr>
      </p:pic>
      <p:pic>
        <p:nvPicPr>
          <p:cNvPr id="37" name="Picture 8" descr="bootstrap 3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0656" y="1065242"/>
            <a:ext cx="1167718" cy="98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0" descr="mybatis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650" y="2071784"/>
            <a:ext cx="1959730" cy="1125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exerd에 대한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094" y="5498260"/>
            <a:ext cx="2107183" cy="65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2" descr="dbeaver에 대한 이미지 검색결과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156" y="5286302"/>
            <a:ext cx="1083741" cy="108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6" descr="SQLdeveloper에 대한 이미지 검색결과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064" y="3762092"/>
            <a:ext cx="1268746" cy="126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2" descr="photoshop에 대한 이미지 검색결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777" y="4126741"/>
            <a:ext cx="927279" cy="90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6" descr="illustrator에 대한 이미지 검색결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871" y="4126741"/>
            <a:ext cx="933898" cy="91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8" descr="java에 대한 이미지 검색결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328" y="919334"/>
            <a:ext cx="1068559" cy="106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32" descr="javascript에 대한 이미지 검색결과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794" y="2349674"/>
            <a:ext cx="745965" cy="74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34" descr="jquery에 대한 이미지 검색결과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565" y="2184698"/>
            <a:ext cx="1006191" cy="100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36" descr="html5에 대한 이미지 검색결과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180" y="1042858"/>
            <a:ext cx="1569921" cy="94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0" descr="tomcat에 대한 이미지 검색결과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050" y="5368334"/>
            <a:ext cx="1447642" cy="919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1344448" y="563426"/>
            <a:ext cx="78098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Skills</a:t>
            </a:r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251094" y="3654093"/>
            <a:ext cx="9676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Tools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635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10527297">
            <a:off x="-11357" y="6370354"/>
            <a:ext cx="15220905" cy="978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20" name="직사각형 19"/>
          <p:cNvSpPr/>
          <p:nvPr/>
        </p:nvSpPr>
        <p:spPr>
          <a:xfrm rot="2053004">
            <a:off x="-10903910" y="-4309012"/>
            <a:ext cx="11982142" cy="52061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xmlns="" id="{8CDB16BB-79AD-45AF-9873-4B4D5807D0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290144" y="-328870"/>
            <a:ext cx="4657158" cy="152641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3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요구사항분석</a:t>
            </a:r>
            <a:endParaRPr lang="ko-KR" altLang="en-US" sz="3500" dirty="0">
              <a:solidFill>
                <a:srgbClr val="B62448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990750" y="1413570"/>
            <a:ext cx="8640960" cy="4385367"/>
            <a:chOff x="2278782" y="1341562"/>
            <a:chExt cx="7704856" cy="438536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8782" y="1341562"/>
              <a:ext cx="7704856" cy="4385367"/>
            </a:xfrm>
            <a:prstGeom prst="rect">
              <a:avLst/>
            </a:prstGeom>
            <a:ln w="25400">
              <a:noFill/>
            </a:ln>
          </p:spPr>
        </p:pic>
        <p:sp>
          <p:nvSpPr>
            <p:cNvPr id="4" name="직사각형 3"/>
            <p:cNvSpPr/>
            <p:nvPr/>
          </p:nvSpPr>
          <p:spPr>
            <a:xfrm>
              <a:off x="3646934" y="1341562"/>
              <a:ext cx="5712837" cy="43853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9951554" y="837506"/>
            <a:ext cx="1584176" cy="5040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907659" y="1125538"/>
            <a:ext cx="1584176" cy="1944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910721" y="4761580"/>
            <a:ext cx="1584176" cy="1944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430819" y="3485760"/>
            <a:ext cx="1064078" cy="9361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430819" y="1560687"/>
            <a:ext cx="1064440" cy="18638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430819" y="4490864"/>
            <a:ext cx="1061016" cy="595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702718" y="3808568"/>
            <a:ext cx="1064078" cy="269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" y="272646"/>
            <a:ext cx="536643" cy="13080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3293" y="715640"/>
            <a:ext cx="213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</a:t>
            </a:r>
            <a:r>
              <a:rPr lang="en-US" altLang="ko-KR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Usecase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Diagram)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65586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rot="290830">
            <a:off x="-1883561" y="6591393"/>
            <a:ext cx="15220905" cy="978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20" name="직사각형 19"/>
          <p:cNvSpPr/>
          <p:nvPr/>
        </p:nvSpPr>
        <p:spPr>
          <a:xfrm rot="2053004">
            <a:off x="-10903910" y="-4309012"/>
            <a:ext cx="11982142" cy="52061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xmlns="" id="{8CDB16BB-79AD-45AF-9873-4B4D5807D0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4016" y="-314622"/>
            <a:ext cx="5159102" cy="152641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ko-KR" altLang="en-US" sz="3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데이터베이스 관계도</a:t>
            </a:r>
            <a:endParaRPr lang="ko-KR" altLang="en-US" sz="2000" dirty="0">
              <a:solidFill>
                <a:srgbClr val="B62448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 rot="5631946">
            <a:off x="8140087" y="-4369483"/>
            <a:ext cx="536643" cy="84979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846" y="1325094"/>
            <a:ext cx="6236749" cy="498086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" y="272646"/>
            <a:ext cx="536643" cy="13080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099" y="735017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(ER-Diagram)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39166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8CDB16BB-79AD-45AF-9873-4B4D5807D0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6168" y="-314622"/>
            <a:ext cx="3770806" cy="152641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ko-KR" sz="3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Class Diagram</a:t>
            </a:r>
            <a:endParaRPr lang="ko-KR" altLang="en-US" sz="3500" dirty="0">
              <a:solidFill>
                <a:srgbClr val="B62448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" y="272646"/>
            <a:ext cx="536643" cy="13080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  <p:pic>
        <p:nvPicPr>
          <p:cNvPr id="6" name="Picture 4" descr="C:\Users\ict-07\Desktop\asass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678" y="1580689"/>
            <a:ext cx="9793088" cy="48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 rot="8732348">
            <a:off x="8386494" y="5456582"/>
            <a:ext cx="7277382" cy="24656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Noto Sans CJK KR DemiLight"/>
              <a:ea typeface="Noto Sans CJK KR DemiLight"/>
            </a:endParaRPr>
          </a:p>
        </p:txBody>
      </p:sp>
    </p:spTree>
    <p:extLst>
      <p:ext uri="{BB962C8B-B14F-4D97-AF65-F5344CB8AC3E}">
        <p14:creationId xmlns:p14="http://schemas.microsoft.com/office/powerpoint/2010/main" val="415800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1208</TotalTime>
  <Words>1367</Words>
  <Application>Microsoft Office PowerPoint</Application>
  <PresentationFormat>사용자 지정</PresentationFormat>
  <Paragraphs>426</Paragraphs>
  <Slides>51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9" baseType="lpstr">
      <vt:lpstr>굴림</vt:lpstr>
      <vt:lpstr>Arial</vt:lpstr>
      <vt:lpstr>Noto Sans CJK KR DemiLight</vt:lpstr>
      <vt:lpstr>바탕</vt:lpstr>
      <vt:lpstr>맑은 고딕</vt:lpstr>
      <vt:lpstr>나눔스퀘어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프로젝트 일정</vt:lpstr>
      <vt:lpstr>개발환경 및 도구</vt:lpstr>
      <vt:lpstr>요구사항분석</vt:lpstr>
      <vt:lpstr>데이터베이스 관계도</vt:lpstr>
      <vt:lpstr>Class Diagram</vt:lpstr>
      <vt:lpstr>레이아웃</vt:lpstr>
      <vt:lpstr>핵심 구현 기능(기안서)</vt:lpstr>
      <vt:lpstr>핵심 구현 기능(기안서)</vt:lpstr>
      <vt:lpstr>레이아웃</vt:lpstr>
      <vt:lpstr>레이아웃</vt:lpstr>
      <vt:lpstr>핵심 구현 기능(업무일지)</vt:lpstr>
      <vt:lpstr>핵심 구현 기능(업무일지)</vt:lpstr>
      <vt:lpstr>PowerPoint 프레젠테이션</vt:lpstr>
      <vt:lpstr>레이아웃</vt:lpstr>
      <vt:lpstr>레이아웃</vt:lpstr>
      <vt:lpstr>핵심 구현 기능(이메일)</vt:lpstr>
      <vt:lpstr>핵심 구현 기능(이메일)</vt:lpstr>
      <vt:lpstr>핵심 구현 기능(이메일)</vt:lpstr>
      <vt:lpstr>핵심 구현 기능(이메일)</vt:lpstr>
      <vt:lpstr>핵심 구현 기능(이메일)</vt:lpstr>
      <vt:lpstr>레이아웃</vt:lpstr>
      <vt:lpstr>레이아웃</vt:lpstr>
      <vt:lpstr>레이아웃</vt:lpstr>
      <vt:lpstr>핵심 구현 기능(게시판)</vt:lpstr>
      <vt:lpstr>핵심 구현 기능(게시판)</vt:lpstr>
      <vt:lpstr>핵심 구현 기능(게시판)</vt:lpstr>
      <vt:lpstr>핵심 구현 기능(게시판)</vt:lpstr>
      <vt:lpstr>레이아웃</vt:lpstr>
      <vt:lpstr>레이아웃</vt:lpstr>
      <vt:lpstr>레이아웃</vt:lpstr>
      <vt:lpstr>레이아웃</vt:lpstr>
      <vt:lpstr>레이아웃</vt:lpstr>
      <vt:lpstr>레이아웃</vt:lpstr>
      <vt:lpstr>핵심 구현 기능(일정)</vt:lpstr>
      <vt:lpstr>레이아웃</vt:lpstr>
      <vt:lpstr>레이아웃</vt:lpstr>
      <vt:lpstr>핵심 구현 기능(회사 조직도)</vt:lpstr>
      <vt:lpstr>핵심 구현 기능(회사 조직도)</vt:lpstr>
      <vt:lpstr>레이아웃</vt:lpstr>
      <vt:lpstr>레이아웃</vt:lpstr>
      <vt:lpstr>핵심 구현 기능(회원)</vt:lpstr>
      <vt:lpstr>레이아웃</vt:lpstr>
      <vt:lpstr>레이아웃</vt:lpstr>
      <vt:lpstr>개선 사항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ict-07</dc:creator>
  <cp:lastModifiedBy>ict-07</cp:lastModifiedBy>
  <cp:revision>194</cp:revision>
  <dcterms:created xsi:type="dcterms:W3CDTF">2018-07-23T07:07:06Z</dcterms:created>
  <dcterms:modified xsi:type="dcterms:W3CDTF">2018-08-02T03:06:08Z</dcterms:modified>
</cp:coreProperties>
</file>